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>
                <a:latin typeface="Arial" panose="020B0604020202020204" pitchFamily="34" charset="0"/>
                <a:ea typeface="ＭＳ Ｐゴシック" panose="020B0600070205080204" pitchFamily="34" charset="-128"/>
              </a:rPr>
              <a:t>Belgio, Estonia, Germania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81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>
                <a:latin typeface="Arial" panose="020B0604020202020204" pitchFamily="34" charset="0"/>
                <a:ea typeface="ＭＳ Ｐゴシック" panose="020B0600070205080204" pitchFamily="34" charset="-128"/>
              </a:rPr>
              <a:t>Austria, Finlandia e Svezia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 Spagna ha aderito all'UE il 1º gennaio 1986, per cui non ha mai detenuto la presidenza prima di tale data.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>
                <a:latin typeface="Arial" panose="020B0604020202020204" pitchFamily="34" charset="0"/>
                <a:ea typeface="ＭＳ Ｐゴシック" panose="020B0600070205080204" pitchFamily="34" charset="-128"/>
              </a:rPr>
              <a:t>Austria, Finlandia e Svezia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it-IT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it-IT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Consiglio dell'Unione europea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it-I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Segretariato generale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it-I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Direzione generale Comunicazione e informazione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Versione avanzata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Geografia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600"/>
              <a:t>Quanti paesi terzi sono membri dello spazio Schengen?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>
                <a:solidFill>
                  <a:srgbClr val="00B050"/>
                </a:solidFill>
                <a:latin typeface="Arial" panose="020B0604020202020204" pitchFamily="34" charset="0"/>
              </a:rPr>
              <a:t>Islanda, Norvegia, Svizzera e Liechtenstein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4800"/>
              <a:t>La capitale di quale paese dell'UE si trova più a est?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Geografia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4800">
                <a:solidFill>
                  <a:srgbClr val="00B050"/>
                </a:solidFill>
              </a:rPr>
              <a:t>Cipro </a:t>
            </a:r>
            <a:r>
              <a:rPr lang="it-IT" sz="4000">
                <a:solidFill>
                  <a:srgbClr val="00B050"/>
                </a:solidFill>
              </a:rPr>
              <a:t>(Nicosia)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dirty="0"/>
              <a:t>A</a:t>
            </a:r>
          </a:p>
          <a:p>
            <a:endParaRPr lang="es-ES" dirty="0"/>
          </a:p>
          <a:p>
            <a:r>
              <a:rPr lang="it-IT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Commissione europea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3200" dirty="0"/>
              <a:t>Parlamento europeo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Istituzioni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istituzione ha il diritto di iniziativa (legislativa)?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Confederazione delle regioni e delle città in Europa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Forum delle città europee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Comitato europeo delle regioni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Comitato economico e sociale europeo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Istituzioni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istituzione rappresenta gli interessi delle autorità locali?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La commissione per gli affari esteri è una delle commissioni del Parlamento europeo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 presidente del Parlamento europeo è eletto per quattro anni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Il più grande gruppo politico nel Parlamento europeo è quello tedesco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Il Parlamento europeo ha 751 membri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Istituzioni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delle seguenti affermazioni è corretta?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4400" dirty="0"/>
              <a:t>Quali sono le due funzioni svolte dal capo del servizio europeo per l'azione esterna (SEAE)?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Istituzioni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85223" y="4363836"/>
            <a:ext cx="9472908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2800" dirty="0">
                <a:solidFill>
                  <a:srgbClr val="00B050"/>
                </a:solidFill>
              </a:rPr>
              <a:t>Alto rappresentante per gli affari esteri e la politica di sicurezza e vicepresidente della Commissione europea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dirty="0"/>
          </a:p>
          <a:p>
            <a:r>
              <a:rPr lang="it-I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una formazione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3200"/>
              <a:t>10 formazioni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Consiglio dell'UE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Il Consiglio dell'UE si riunisce in: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3806029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Per saperne di più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it-IT"/>
              <a:t>Il Consiglio si riunisce in 10 formazioni: </a:t>
            </a:r>
          </a:p>
          <a:p>
            <a:pPr lvl="0"/>
            <a:endParaRPr lang="en-US" dirty="0"/>
          </a:p>
          <a:p>
            <a:pPr lvl="0"/>
            <a:r>
              <a:rPr lang="it-IT"/>
              <a:t>Agricoltura e pesca</a:t>
            </a:r>
          </a:p>
          <a:p>
            <a:pPr lvl="0"/>
            <a:r>
              <a:rPr lang="it-IT"/>
              <a:t>Competitività</a:t>
            </a:r>
          </a:p>
          <a:p>
            <a:pPr lvl="0"/>
            <a:r>
              <a:rPr lang="it-IT"/>
              <a:t>Economia e finanza</a:t>
            </a:r>
          </a:p>
          <a:p>
            <a:pPr lvl="0"/>
            <a:r>
              <a:rPr lang="it-IT"/>
              <a:t>Ambiente</a:t>
            </a:r>
          </a:p>
          <a:p>
            <a:pPr lvl="0"/>
            <a:r>
              <a:rPr lang="it-IT"/>
              <a:t>Occupazione, politica sociale, salute e consumatori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it-IT"/>
              <a:t>Istruzione, gioventù, cultura e sport</a:t>
            </a:r>
          </a:p>
          <a:p>
            <a:pPr lvl="0"/>
            <a:r>
              <a:rPr lang="it-IT"/>
              <a:t>Affari esteri</a:t>
            </a:r>
          </a:p>
          <a:p>
            <a:pPr lvl="0"/>
            <a:r>
              <a:rPr lang="it-IT"/>
              <a:t>Affari generali</a:t>
            </a:r>
          </a:p>
          <a:p>
            <a:pPr lvl="0"/>
            <a:r>
              <a:rPr lang="it-IT"/>
              <a:t>Giustizia e affari interni</a:t>
            </a:r>
          </a:p>
          <a:p>
            <a:r>
              <a:rPr lang="it-IT"/>
              <a:t>Trasporti, telecomunicazioni e energia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Consiglio dell'UE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 i="1"/>
              <a:t>Informazioni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Corte dei conti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Gruppi di lavoro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Presidenza di turno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Consiglio dell'UE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dei seguenti termini </a:t>
            </a:r>
            <a:r>
              <a:rPr lang="it-IT" sz="2800" u="sng"/>
              <a:t>non</a:t>
            </a:r>
            <a:r>
              <a:rPr lang="it-IT" sz="2800"/>
              <a:t> riguarda il Consiglio?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Adozione del bilancio dell'UE insieme al Parlamento europeo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Gestione dei fondi dell'UE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Adozione della normativa dell'UE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Coordinamento delle politiche degli Stati membri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Consiglio dell'UE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dei seguenti ruoli </a:t>
            </a:r>
            <a:r>
              <a:rPr lang="it-IT" sz="2800" u="sng"/>
              <a:t>non</a:t>
            </a:r>
            <a:r>
              <a:rPr lang="it-IT" sz="2800"/>
              <a:t> è svolto dal Consiglio?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408194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Per saperne di più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Modalità d'uso</a:t>
            </a:r>
            <a:br>
              <a:rPr lang="it-IT"/>
            </a:b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>
                <a:latin typeface="Source Sans 3" panose="020B0303030403020204" pitchFamily="34" charset="0"/>
              </a:rPr>
              <a:t>Cliccare sulla domanda scelta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>
                <a:latin typeface="Source Sans 3" panose="020B0303030403020204" pitchFamily="34" charset="0"/>
              </a:rPr>
              <a:t>Dopo che la squadra avrà dato la risposta, cliccare per visualizzare la risposta corretta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7239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latin typeface="Source Sans 3" panose="020B0303030403020204" pitchFamily="34" charset="0"/>
              </a:rPr>
              <a:t>Cliccare su "Europa Quest" per tornare alla tabella e scegliere un'altra domanda.</a:t>
            </a:r>
          </a:p>
          <a:p>
            <a:r>
              <a:rPr lang="it-IT" sz="1400" b="1" dirty="0">
                <a:latin typeface="Source Sans 3" panose="020B0303030403020204" pitchFamily="34" charset="0"/>
              </a:rPr>
              <a:t>Le domande già utilizzate diventano bianche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La gestione dei fondi dell'UE non è un ruolo svolto dal Consiglio.</a:t>
            </a:r>
          </a:p>
          <a:p>
            <a:pPr>
              <a:lnSpc>
                <a:spcPct val="150000"/>
              </a:lnSpc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Commissione, il Consiglio e il Parlamento svolgono tutti un ruolo nel determinare l'entità del bilancio e le relative modalità di stanziamento. </a:t>
            </a:r>
          </a:p>
          <a:p>
            <a:pPr>
              <a:lnSpc>
                <a:spcPct val="150000"/>
              </a:lnSpc>
            </a:pP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Tuttavia è la </a:t>
            </a:r>
            <a:r>
              <a:rPr lang="it-IT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Commissione</a:t>
            </a:r>
            <a:r>
              <a:rPr lang="it-I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essere responsabile della gestione del bilancio.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Consiglio dell'UE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 i="1"/>
              <a:t>Informazioni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3439" y="2556331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4400" dirty="0"/>
              <a:t>Qual è il principale sistema di voto al Consiglio?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Consiglio dell'UE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1133567" y="1530325"/>
            <a:ext cx="10087917" cy="1332658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it-IT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Nella maggior parte dei casi si vota a maggioranza</a:t>
            </a:r>
            <a:br>
              <a:rPr lang="it-IT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it-IT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qualificata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4024302"/>
            <a:ext cx="6097554" cy="1937843"/>
            <a:chOff x="3107501" y="1995694"/>
            <a:chExt cx="6097554" cy="193784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1995694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Per ottenere la maggioranza qualificata vanno soddisfatte queste condizioni: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it-IT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it-IT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52013" y="3547267"/>
              <a:ext cx="155846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dei paesi</a:t>
              </a:r>
              <a:endParaRPr lang="it-IT" dirty="0">
                <a:solidFill>
                  <a:schemeClr val="tx2"/>
                </a:solidFill>
                <a:latin typeface="Source Sans 3 Medium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5864376" y="3564205"/>
              <a:ext cx="235125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della popolazione </a:t>
              </a:r>
              <a:endParaRPr lang="it-IT" dirty="0">
                <a:solidFill>
                  <a:schemeClr val="tx2"/>
                </a:solidFill>
                <a:latin typeface="Source Sans 3 Medium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9FE009-F1A0-3F78-548A-C812AC095304}"/>
              </a:ext>
            </a:extLst>
          </p:cNvPr>
          <p:cNvSpPr txBox="1"/>
          <p:nvPr/>
        </p:nvSpPr>
        <p:spPr>
          <a:xfrm>
            <a:off x="2863227" y="4615033"/>
            <a:ext cx="1558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Source Sans 3 Medium"/>
              </a:rPr>
              <a:t>vota a favore 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71AFF3-4B4D-302A-7CB7-12B2D8B2862A}"/>
              </a:ext>
            </a:extLst>
          </p:cNvPr>
          <p:cNvSpPr txBox="1"/>
          <p:nvPr/>
        </p:nvSpPr>
        <p:spPr>
          <a:xfrm>
            <a:off x="4501694" y="4606153"/>
            <a:ext cx="1859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  <a:latin typeface="Source Sans 3 Medium"/>
              </a:rPr>
              <a:t>è rappresentato il</a:t>
            </a:r>
          </a:p>
        </p:txBody>
      </p: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dirty="0"/>
          </a:p>
          <a:p>
            <a:r>
              <a:rPr lang="it-I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Vero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3200"/>
              <a:t>Falso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Consiglio europeo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Il mandato del presidente del Consiglio europeo è di un anno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it-IT" sz="2400" b="1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 anni, rinnovabile una volta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Il Consiglio europeo si riunisce una volta al mese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 Consiglio europeo definisce le priorità e gli orientamenti politici generali dell'UE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 Consiglio europeo non esercita funzioni legislative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Il Consiglio europeo riunisce i 27 capi di Stato o di governo, il presidente del Consiglio europeo e il presidente della Commissione europea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Consiglio europeo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delle seguenti affermazioni </a:t>
            </a:r>
            <a:r>
              <a:rPr lang="it-IT" sz="2800" u="sng"/>
              <a:t>non</a:t>
            </a:r>
            <a:r>
              <a:rPr lang="it-IT" sz="2800"/>
              <a:t> è corretta?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Riferisce al Parlamento europeo dopo ogni riunione del Consiglio europeo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Presiede le riunioni del Consiglio europeo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 suo voto è decisivo quando è impossibile raggiungere un accordo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Rappresenta l'UE nelle sue relazioni esterne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96876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 dirty="0"/>
              <a:t>Consiglio europeo 300</a:t>
            </a:r>
          </a:p>
          <a:p>
            <a:pPr>
              <a:lnSpc>
                <a:spcPts val="3000"/>
              </a:lnSpc>
            </a:pPr>
            <a:r>
              <a:rPr lang="it-IT" dirty="0">
                <a:solidFill>
                  <a:schemeClr val="accent2"/>
                </a:solidFill>
              </a:rPr>
              <a:t>⸺</a:t>
            </a:r>
          </a:p>
          <a:p>
            <a:r>
              <a:rPr lang="it-IT" sz="2400" dirty="0"/>
              <a:t>Quale delle seguenti affermazioni riferite al presidente del Consiglio europeo </a:t>
            </a:r>
            <a:r>
              <a:rPr lang="it-IT" sz="2400" u="sng" dirty="0"/>
              <a:t>non</a:t>
            </a:r>
            <a:r>
              <a:rPr lang="it-IT" sz="2400" dirty="0"/>
              <a:t> è corretta?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4000"/>
              <a:t>Che differenza c'è tra il Consiglio europeo e il Consiglio d'Europa?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Consiglio europeo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2800">
                <a:solidFill>
                  <a:srgbClr val="00B050"/>
                </a:solidFill>
              </a:rPr>
              <a:t>Il Consiglio d'Europa è un'organizzazione intergovernativa distinta che conta 46 membri, ha sede a Strasburgo e si occupa di diritti umani.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dirty="0"/>
          </a:p>
          <a:p>
            <a:r>
              <a:rPr lang="it-I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Vero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3200"/>
              <a:t>Falso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Cittadini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Tutti i cittadini di un paese dell'UE sono automaticamente cittadini dell'UE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I cittadini dell'UE possono viaggiare all'interno dell'UE semplicemente con la loro carta d'identità nazionale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 cittadini dell'UE che vivono in un altro paese dell'UE godono di immunità diplomatica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 cittadini dell'UE possono recarsi in qualsiasi paese del mondo senza visto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I cittadini dell'UE hanno diritto all'istruzione superiore gratuita in qualsiasi paese dell'UE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Cittadini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delle seguenti affermazioni è corretta?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In quanto cittadino dell'UE, puoi lavorare in qualsiasi paese dell'UE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In quanto cittadino dell'UE, puoi vivere in qualsiasi paese dell'UE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In quanto cittadino dell'UE, puoi candidarti alle elezioni nazionali in qualsiasi paese dell'UE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In quanto cittadino dell'UE, puoi candidarti alle elezioni locali in qualsiasi paese dell'UE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Cittadini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delle seguenti affermazioni </a:t>
            </a:r>
            <a:r>
              <a:rPr lang="it-IT" sz="2800" u="sng"/>
              <a:t>non</a:t>
            </a:r>
            <a:r>
              <a:rPr lang="it-IT" sz="2800"/>
              <a:t> è corretta?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it-IT" sz="4000"/>
              <a:t>Cos'è l'iniziativa dei cittadini europei?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Cittadini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820525" y="4212052"/>
            <a:ext cx="10550949" cy="242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B050"/>
                </a:solidFill>
                <a:latin typeface="Open Sans" panose="020B0606030504020204" pitchFamily="34" charset="0"/>
              </a:rPr>
              <a:t>È stata varata nel 2012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B050"/>
                </a:solidFill>
                <a:latin typeface="Open Sans" panose="020B0606030504020204" pitchFamily="34" charset="0"/>
              </a:rPr>
              <a:t>I cittadini dell'UE sono coinvolti nell'elaborazione delle politiche dell'UE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B050"/>
                </a:solidFill>
                <a:latin typeface="Open Sans" panose="020B0606030504020204" pitchFamily="34" charset="0"/>
              </a:rPr>
              <a:t>Può essere avviata da un minimo di sette cittadini dell'UE residenti in sette diversi paesi dell'UE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2400" dirty="0">
                <a:solidFill>
                  <a:srgbClr val="00B050"/>
                </a:solidFill>
                <a:latin typeface="Open Sans" panose="020B0606030504020204" pitchFamily="34" charset="0"/>
              </a:rPr>
              <a:t>Necessita del sostegno di almeno </a:t>
            </a:r>
            <a:br>
              <a:rPr lang="it-IT" sz="2400" dirty="0">
                <a:solidFill>
                  <a:srgbClr val="00B050"/>
                </a:solidFill>
                <a:latin typeface="Open Sans" panose="020B0606030504020204" pitchFamily="34" charset="0"/>
              </a:rPr>
            </a:br>
            <a:r>
              <a:rPr lang="it-IT" sz="2400" dirty="0">
                <a:solidFill>
                  <a:srgbClr val="00B050"/>
                </a:solidFill>
                <a:latin typeface="Open Sans" panose="020B0606030504020204" pitchFamily="34" charset="0"/>
              </a:rPr>
              <a:t>1 milione di firme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STORIA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ISTITUZIONI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CONSIGLIO DELL'UE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CONSIGLIO EUROPEO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CITTADINI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374717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859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</a:rPr>
                        <a:t>PROCESSO DECISIONALE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</a:rPr>
                        <a:t>PAESI DELL'UE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</a:rPr>
                        <a:t>ALLARGAMENTO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</a:rPr>
                        <a:t>PRESIDENZA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sng" kern="1200">
                          <a:solidFill>
                            <a:schemeClr val="dk1"/>
                          </a:solidFill>
                          <a:effectLst/>
                        </a:rPr>
                        <a:t>LINGUE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2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Corte di giustizia dell'Unione europea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Comitato economico e sociale europeo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Processo decisionale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dei due non è un'istituzione dell'UE ma un organo consultivo?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387253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Per saperne di più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40000"/>
              </a:lnSpc>
            </a:pPr>
            <a:r>
              <a:rPr lang="it-IT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Il Comitato economico e sociale europeo è un organo consultivo dell'UE composto da rappresentanti delle organizzazioni dei lavoratori e dei datori di lavoro e di altri gruppi di interesse. </a:t>
            </a:r>
          </a:p>
          <a:p>
            <a:pPr>
              <a:lnSpc>
                <a:spcPct val="140000"/>
              </a:lnSpc>
            </a:pPr>
            <a:r>
              <a:rPr lang="it-IT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Formula pareri su questioni relative all'UE destinati alla Commissione europea, al Consiglio dell'UE e al Parlamento europeo.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Processo decisionale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 i="1"/>
              <a:t>Informazioni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it-IT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La Corte di giustizia dell'Unione europea garantisce il rispetto del diritto nell'interpretazione e nell'applicazione dei trattati.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Consiglio d'Europa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Consiglio dell'Unione europea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Commissione europea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Parlamento europeo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Processo decisionale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Quale delle seguenti istituzioni non svolge alcun ruolo nel processo decisionale dell'UE?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399002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Per saperne di più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Mentre il Consiglio dell'Unione europea, il Parlamento europeo e la Commissione europea svolgono ciascuno un ruolo centrale nel processo decisionale dell'UE, il Consiglio d'Europa non fa parte dell'Unione europea. </a:t>
            </a:r>
          </a:p>
          <a:p>
            <a:pPr>
              <a:lnSpc>
                <a:spcPct val="150000"/>
              </a:lnSpc>
            </a:pPr>
            <a:r>
              <a:rPr lang="it-IT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 Consiglio d'Europa è un'organizzazione intergovernativa distinta che si occupa principalmente di diritti umani ed è composta da 46 Stati membri, tra cui tutti e 27 i paesi dell'UE.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Processo decisionale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 i="1"/>
              <a:t>Informazioni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della propria circoscrizione elettorale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del proprio partito/gruppo politico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del proprio paese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dell'Unione europea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Processo decisionale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I commissari europei rappresentano gli interessi: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it-IT" sz="4000"/>
              <a:t>Cos'è il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Processo decisionale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899253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>
                <a:solidFill>
                  <a:srgbClr val="00B050"/>
                </a:solidFill>
                <a:latin typeface="Open Sans" panose="020B0606030504020204" pitchFamily="34" charset="0"/>
              </a:rPr>
              <a:t>Coreper sta per "Comitato dei rappresentanti permanenti dei governi degli Stati membri". I suoi compiti principali sono: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B050"/>
                </a:solidFill>
              </a:rPr>
              <a:t>coordinare e preparare i lavori delle varie formazioni del Consiglio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B050"/>
                </a:solidFill>
              </a:rPr>
              <a:t>garantire la coerenza delle politiche dell'UE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00B050"/>
                </a:solidFill>
              </a:rPr>
              <a:t>elaborare accordi e compromessi, che sono poi sottoposti all'adozione del Consiglio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beni, servizi, persone e capitali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beni, servizi, persone e animali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?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Le quattro libertà di circolazione nell'UE sono: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 dirty="0"/>
              <a:t>? 200</a:t>
            </a:r>
          </a:p>
          <a:p>
            <a:pPr>
              <a:lnSpc>
                <a:spcPts val="3000"/>
              </a:lnSpc>
            </a:pPr>
            <a:r>
              <a:rPr lang="it-IT" dirty="0">
                <a:solidFill>
                  <a:schemeClr val="accent2"/>
                </a:solidFill>
              </a:rPr>
              <a:t>⸺</a:t>
            </a:r>
          </a:p>
          <a:p>
            <a:r>
              <a:rPr lang="it-IT" sz="2400" dirty="0"/>
              <a:t>Quale compositore italiano è noto soprattutto per la sua opera "Le quattro stagioni" ed è considerato uno dei maggiori compositori barocchi?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30620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 dirty="0"/>
              <a:t>? 300</a:t>
            </a:r>
          </a:p>
          <a:p>
            <a:pPr>
              <a:lnSpc>
                <a:spcPts val="3000"/>
              </a:lnSpc>
            </a:pPr>
            <a:r>
              <a:rPr lang="it-IT" dirty="0">
                <a:solidFill>
                  <a:schemeClr val="accent2"/>
                </a:solidFill>
              </a:rPr>
              <a:t>⸺</a:t>
            </a:r>
          </a:p>
          <a:p>
            <a:r>
              <a:rPr lang="it-IT" sz="2400" dirty="0"/>
              <a:t>Nella bandiera di quanti paesi dell'UE è presente il colore nero?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it-IT" sz="4000"/>
              <a:t>Cos'è la sussidiarietà?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?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>
                <a:solidFill>
                  <a:srgbClr val="00B050"/>
                </a:solidFill>
                <a:latin typeface="Arial" panose="020B0604020202020204" pitchFamily="34" charset="0"/>
              </a:rPr>
              <a:t>Il principio di </a:t>
            </a:r>
            <a:r>
              <a:rPr lang="it-IT" b="1">
                <a:solidFill>
                  <a:srgbClr val="00B050"/>
                </a:solidFill>
                <a:latin typeface="Arial" panose="020B0604020202020204" pitchFamily="34" charset="0"/>
              </a:rPr>
              <a:t>sussidiarietà</a:t>
            </a:r>
            <a:r>
              <a:rPr lang="it-IT">
                <a:solidFill>
                  <a:srgbClr val="00B050"/>
                </a:solidFill>
                <a:latin typeface="Arial" panose="020B0604020202020204" pitchFamily="34" charset="0"/>
              </a:rPr>
              <a:t> è definito all'articolo 5, paragrafo 3, del trattato sull'Unione europea. Mira a garantire che le decisioni siano adottate al livello più vicino possibile ai cittadini, con controlli svolti per verificare che l'azione a livello dell'UE sia giustificata in considerazione delle possibilità disponibili a livello nazionale, regionale o locale.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dirty="0"/>
          </a:p>
          <a:p>
            <a:r>
              <a:rPr lang="it-I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217209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 dirty="0"/>
              <a:t>Storia 100</a:t>
            </a:r>
          </a:p>
          <a:p>
            <a:pPr>
              <a:lnSpc>
                <a:spcPts val="3000"/>
              </a:lnSpc>
            </a:pPr>
            <a:r>
              <a:rPr lang="it-IT" dirty="0">
                <a:solidFill>
                  <a:schemeClr val="accent2"/>
                </a:solidFill>
              </a:rPr>
              <a:t>⸺</a:t>
            </a:r>
          </a:p>
          <a:p>
            <a:r>
              <a:rPr lang="it-IT" sz="2800" dirty="0"/>
              <a:t>In quale anno all'Unione europea è stato insignito il Premio Nobel per la pace?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Mar Rosso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Mar Nero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Paesi dell'UE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Su quale mare si affaccia la Bulgaria?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Danimarca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Lussemburgo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Francia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Cipro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Paesi dell'UE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L'accordo di Schengen deve il suo nome a una città di quale paese?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Finlandia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Lituania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Estonia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Lettonia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Paesi dell'UE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La capitale di quale paese </a:t>
            </a:r>
            <a:r>
              <a:rPr lang="it-IT" sz="2400" u="sng"/>
              <a:t>non</a:t>
            </a:r>
            <a:r>
              <a:rPr lang="it-IT" sz="2400"/>
              <a:t> è una città costiera?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4000"/>
              <a:t>Qual è l'unico paese dell'UE a essere membro permanente del Consiglio di sicurezza delle Nazioni Unite?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?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4800">
                <a:solidFill>
                  <a:srgbClr val="00B050"/>
                </a:solidFill>
                <a:latin typeface="Arial" panose="020B0604020202020204" pitchFamily="34" charset="0"/>
              </a:rPr>
              <a:t>Francia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Allargamento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Quanti paesi sono entrati a far parte dell'UE negli anni 1990?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>
                <a:solidFill>
                  <a:srgbClr val="00B050"/>
                </a:solidFill>
                <a:latin typeface="Arial" panose="020B0604020202020204" pitchFamily="34" charset="0"/>
              </a:rPr>
              <a:t>Austria, Finlandia, Svezia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Comitato per l'allargamento dell'UE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Parlamento europeo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Consiglio dell'UE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Commissione europea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0496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 dirty="0"/>
              <a:t>Allargamento 200</a:t>
            </a:r>
          </a:p>
          <a:p>
            <a:pPr>
              <a:lnSpc>
                <a:spcPts val="3000"/>
              </a:lnSpc>
            </a:pPr>
            <a:r>
              <a:rPr lang="it-IT" dirty="0">
                <a:solidFill>
                  <a:schemeClr val="accent2"/>
                </a:solidFill>
              </a:rPr>
              <a:t>⸺</a:t>
            </a:r>
          </a:p>
          <a:p>
            <a:r>
              <a:rPr lang="it-IT" sz="2400" dirty="0"/>
              <a:t>Qual è l'istituzione dell'UE che si occupa dei negoziati di adesione, monitora i progressi compiuti dai paesi candidati e riferisce alle altre istituzioni?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Economia di mercato funzionante e capacità di far fronte alla concorrenza e alle forze di mercato all'interno dell'UE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Impegno a collaborare con gli altri Stati membri per migliorare la legislazione dell'UE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Istituzioni stabili che garantiscano democrazia, Stato di diritto, diritti umani e tutela delle minoranze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Capacità di assumere gli obblighi derivanti dall'adesione e di adempierli in modo efficace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Allargamento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Quale dei seguenti </a:t>
            </a:r>
            <a:r>
              <a:rPr lang="it-IT" sz="2400" u="sng"/>
              <a:t>non</a:t>
            </a:r>
            <a:r>
              <a:rPr lang="it-IT" sz="2400"/>
              <a:t> figura tra i criteri per poter aderire all'UE?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4000"/>
              <a:t>Elencare almeno sei paesi candidati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Allargamento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400">
                <a:solidFill>
                  <a:srgbClr val="00B050"/>
                </a:solidFill>
              </a:rPr>
              <a:t>Serbia</a:t>
            </a:r>
          </a:p>
          <a:p>
            <a:r>
              <a:rPr lang="it-IT" sz="2400">
                <a:solidFill>
                  <a:srgbClr val="00B050"/>
                </a:solidFill>
              </a:rPr>
              <a:t>Montenegro</a:t>
            </a:r>
          </a:p>
          <a:p>
            <a:r>
              <a:rPr lang="it-IT" sz="2400">
                <a:solidFill>
                  <a:srgbClr val="00B050"/>
                </a:solidFill>
              </a:rPr>
              <a:t>Turchia</a:t>
            </a:r>
          </a:p>
          <a:p>
            <a:r>
              <a:rPr lang="it-IT" sz="2400">
                <a:solidFill>
                  <a:srgbClr val="00B050"/>
                </a:solidFill>
              </a:rPr>
              <a:t>Macedonia del Nord</a:t>
            </a:r>
          </a:p>
          <a:p>
            <a:r>
              <a:rPr lang="it-IT" sz="2400">
                <a:solidFill>
                  <a:srgbClr val="00B050"/>
                </a:solidFill>
              </a:rPr>
              <a:t>Albania</a:t>
            </a:r>
          </a:p>
          <a:p>
            <a:r>
              <a:rPr lang="it-IT" sz="2400">
                <a:solidFill>
                  <a:srgbClr val="00B050"/>
                </a:solidFill>
              </a:rPr>
              <a:t>Moldova</a:t>
            </a:r>
          </a:p>
          <a:p>
            <a:r>
              <a:rPr lang="it-IT" sz="2400">
                <a:solidFill>
                  <a:srgbClr val="00B050"/>
                </a:solidFill>
              </a:rPr>
              <a:t>Ucraina</a:t>
            </a:r>
          </a:p>
          <a:p>
            <a:r>
              <a:rPr lang="it-IT" sz="2400">
                <a:solidFill>
                  <a:srgbClr val="00B050"/>
                </a:solidFill>
              </a:rPr>
              <a:t>Bosnia-Erzegovina</a:t>
            </a:r>
          </a:p>
          <a:p>
            <a:r>
              <a:rPr lang="it-IT" sz="2400">
                <a:solidFill>
                  <a:srgbClr val="00B050"/>
                </a:solidFill>
              </a:rPr>
              <a:t>Georgia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dopo ciascuna riunione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ogni sei mesi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Presidenza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La presidenza del Consiglio dell'UE cambia: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Nominare il presidente della Commissione europea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Presiedere le riunioni delle varie formazioni del Consiglio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Organizzare le varie riunioni formali e informali a Bruxelles e nel paese che esercita la presidenza di turno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Rappresentare il Consiglio nelle relazioni con le altre istituzioni dell'UE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56387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 dirty="0"/>
              <a:t>Presidenza 200</a:t>
            </a:r>
          </a:p>
          <a:p>
            <a:pPr>
              <a:lnSpc>
                <a:spcPts val="3000"/>
              </a:lnSpc>
            </a:pPr>
            <a:r>
              <a:rPr lang="it-IT" dirty="0">
                <a:solidFill>
                  <a:schemeClr val="accent2"/>
                </a:solidFill>
              </a:rPr>
              <a:t>⸺</a:t>
            </a:r>
          </a:p>
          <a:p>
            <a:r>
              <a:rPr lang="it-IT" sz="2400" dirty="0"/>
              <a:t>Quale dei seguenti ruoli </a:t>
            </a:r>
            <a:r>
              <a:rPr lang="it-IT" sz="2400" u="sng" dirty="0"/>
              <a:t>non</a:t>
            </a:r>
            <a:r>
              <a:rPr lang="it-IT" sz="2400" dirty="0"/>
              <a:t> è svolto dalla presidenza di turno del Consiglio?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 dirty="0"/>
              <a:t>C</a:t>
            </a:r>
          </a:p>
          <a:p>
            <a:pPr lvl="1"/>
            <a:endParaRPr lang="es-ES" dirty="0"/>
          </a:p>
          <a:p>
            <a:pPr lvl="1">
              <a:spcBef>
                <a:spcPts val="400"/>
              </a:spcBef>
            </a:pPr>
            <a:r>
              <a:rPr lang="it-IT" sz="1800" dirty="0"/>
              <a:t>È entrato in vigore il trattato di Lisbona, che ha modificato il funzionamento dell'UE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10 nuovi paesi sono entrati a far parte dell'UE, portando a 25 il numero degli Stati membri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L'euro è entrato in circolazione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 dirty="0"/>
              <a:t>D</a:t>
            </a:r>
          </a:p>
          <a:p>
            <a:pPr lvl="1"/>
            <a:endParaRPr lang="es-ES" dirty="0"/>
          </a:p>
          <a:p>
            <a:pPr lvl="1">
              <a:spcBef>
                <a:spcPts val="400"/>
              </a:spcBef>
            </a:pPr>
            <a:r>
              <a:rPr lang="it-IT" dirty="0"/>
              <a:t>Per la prima volta alle elezioni europee vari candidati (</a:t>
            </a:r>
            <a:r>
              <a:rPr lang="it-IT" i="1" dirty="0"/>
              <a:t>"</a:t>
            </a:r>
            <a:r>
              <a:rPr lang="it-IT" i="1" dirty="0" err="1"/>
              <a:t>Spitzenkandidaten</a:t>
            </a:r>
            <a:r>
              <a:rPr lang="it-IT" i="1" dirty="0"/>
              <a:t>"</a:t>
            </a:r>
            <a:r>
              <a:rPr lang="it-IT" dirty="0"/>
              <a:t>) erano in competizione per la carica di presidente della Commissione europea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Storia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traguardo dell'UE è stato raggiunto nel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Spagna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Germania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Lussemburgo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Danimarca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Presidenza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1800"/>
              <a:t>Quale paese non ha mai detenuto la presidenza del Consiglio prima degli anni 1980?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4000"/>
              <a:t>Quale formazione del Consiglio </a:t>
            </a:r>
            <a:r>
              <a:rPr lang="it-IT" sz="4000" u="sng"/>
              <a:t>non</a:t>
            </a:r>
            <a:r>
              <a:rPr lang="it-IT" sz="4000"/>
              <a:t> è presieduta dal paese che detiene la presidenza di turno?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Presidenza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>
                <a:solidFill>
                  <a:srgbClr val="00B050"/>
                </a:solidFill>
              </a:rPr>
              <a:t>Affari esteri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397340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Per saperne di più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2800"/>
              <a:t>Le sessioni del Consiglio "Affari esteri" sono presiedute dall'alto rappresentante dell'Unione per gli affari esteri e la politica di sicurezza. </a:t>
            </a:r>
          </a:p>
          <a:p>
            <a:endParaRPr lang="en-GB" sz="2800" dirty="0"/>
          </a:p>
          <a:p>
            <a:r>
              <a:rPr lang="it-IT"/>
              <a:t>Quando invece discute di questioni di politica commerciale, il Consiglio "Affari esteri" è presieduto dal rappresentante dello Stato membro dell'UE che esercita la presidenza di turno del Consiglio dell'UE.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Presidenza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it-IT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Informazioni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Lingue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Quante sono le lingue ufficiali dell'UE?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Viene dall'espressione veneziana </a:t>
            </a:r>
            <a:r>
              <a:rPr lang="it-IT" i="1"/>
              <a:t>s-ciào vostro</a:t>
            </a:r>
            <a:r>
              <a:rPr lang="it-IT"/>
              <a:t>, che significa letteralmente "sono il vostro schiavo"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Viene da Caius, un tradizionale nome latino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È così che i gondolieri veneziani si avvertivano nella nebbia per evitare collisioni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L'etimologia della parola non è chiara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Lingue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Qual è l'origine della parola </a:t>
            </a:r>
            <a:r>
              <a:rPr lang="it-IT" sz="2400" i="1"/>
              <a:t>ciao</a:t>
            </a:r>
            <a:r>
              <a:rPr lang="it-IT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/>
              <a:t>Salute!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Ti amo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Piacere di conoscerti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/>
              <a:t>Non è una parola estone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Lingue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400"/>
              <a:t>Cosa significa la parola estone </a:t>
            </a:r>
            <a:r>
              <a:rPr lang="it-IT" sz="2400" i="1"/>
              <a:t>terviseks</a:t>
            </a:r>
            <a:r>
              <a:rPr lang="it-IT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2800"/>
              <a:t>Quali due paesi dell'UE non hanno chiesto che una delle loro lingue ufficiali (a livello nazionale) diventasse una lingua ufficiale dell'UE?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Lingue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>
                <a:solidFill>
                  <a:srgbClr val="00B050"/>
                </a:solidFill>
              </a:rPr>
              <a:t>Lussemburgo e Cipro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Storia 300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000"/>
              <a:t>Quando è entrato in carica il primo presidente permanente del Consiglio europeo?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 sz="4000"/>
              <a:t>Nel 1987 ha presentato domanda di adesione all'UE un paese terzo. Quale?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Storia 400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4800">
                <a:solidFill>
                  <a:srgbClr val="00B050"/>
                </a:solidFill>
              </a:rPr>
              <a:t>Marocco</a:t>
            </a:r>
            <a:r>
              <a:rPr lang="it-IT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dirty="0"/>
          </a:p>
          <a:p>
            <a:r>
              <a:rPr lang="it-I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Pirenei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3200"/>
              <a:t>Appennini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Geografia 100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800"/>
              <a:t>Quale catena montuosa, che misura circa 430 km, separa la Francia e la Spagna?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C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it-IT"/>
              <a:t>A</a:t>
            </a:r>
          </a:p>
          <a:p>
            <a:endParaRPr lang="es-ES" sz="1800" dirty="0"/>
          </a:p>
          <a:p>
            <a:r>
              <a:rPr lang="it-I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B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it-IT"/>
              <a:t>D</a:t>
            </a:r>
          </a:p>
          <a:p>
            <a:pPr lvl="1"/>
            <a:endParaRPr lang="es-ES" dirty="0"/>
          </a:p>
          <a:p>
            <a:pPr lvl="1"/>
            <a:r>
              <a:rPr lang="it-IT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it-IT"/>
              <a:t>Geografia 200</a:t>
            </a:r>
          </a:p>
          <a:p>
            <a:pPr>
              <a:lnSpc>
                <a:spcPts val="3000"/>
              </a:lnSpc>
            </a:pPr>
            <a:r>
              <a:rPr lang="it-IT">
                <a:solidFill>
                  <a:schemeClr val="accent2"/>
                </a:solidFill>
              </a:rPr>
              <a:t>⸺</a:t>
            </a:r>
          </a:p>
          <a:p>
            <a:r>
              <a:rPr lang="it-IT" sz="2500"/>
              <a:t>Quanti paesi dell'UE non hanno frontiere terrestri con un altro paese dell'UE?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>
                <a:solidFill>
                  <a:srgbClr val="00B050"/>
                </a:solidFill>
                <a:latin typeface="Arial" panose="020B0604020202020204" pitchFamily="34" charset="0"/>
              </a:rPr>
              <a:t>Malta, Cipro e Irlanda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7927</TotalTime>
  <Words>2310</Words>
  <Application>Microsoft Office PowerPoint</Application>
  <PresentationFormat>Widescreen</PresentationFormat>
  <Paragraphs>727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98</cp:revision>
  <cp:lastPrinted>2020-03-11T16:07:50Z</cp:lastPrinted>
  <dcterms:created xsi:type="dcterms:W3CDTF">2020-03-24T15:57:55Z</dcterms:created>
  <dcterms:modified xsi:type="dcterms:W3CDTF">2024-11-29T12:04:11Z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2024-06-20T12:55:50Z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4b74b3b1-ac39-4574-a21d-049629299482</vt:lpwstr>
  </property>
  <property fmtid="{D5CDD505-2E9C-101B-9397-08002B2CF9AE}" pid="10" name="MSIP_Label_af60b174-6478-47f9-866e-33f097bb6603_ContentBits">
    <vt:lpwstr>0</vt:lpwstr>
  </property>
</Properties>
</file>