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4" r:id="rId2"/>
    <p:sldMasterId id="2147483756" r:id="rId3"/>
  </p:sldMasterIdLst>
  <p:notesMasterIdLst>
    <p:notesMasterId r:id="rId9"/>
  </p:notesMasterIdLst>
  <p:handoutMasterIdLst>
    <p:handoutMasterId r:id="rId10"/>
  </p:handoutMasterIdLst>
  <p:sldIdLst>
    <p:sldId id="340" r:id="rId4"/>
    <p:sldId id="348" r:id="rId5"/>
    <p:sldId id="345" r:id="rId6"/>
    <p:sldId id="346" r:id="rId7"/>
    <p:sldId id="344" r:id="rId8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OVICEK Klara (ECFIN)" initials="SK(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00CC99"/>
    <a:srgbClr val="00CC00"/>
    <a:srgbClr val="FFD5D5"/>
    <a:srgbClr val="99CCFF"/>
    <a:srgbClr val="051A2D"/>
    <a:srgbClr val="FFA3A3"/>
    <a:srgbClr val="2D5EC1"/>
    <a:srgbClr val="CCFF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199" autoAdjust="0"/>
  </p:normalViewPr>
  <p:slideViewPr>
    <p:cSldViewPr>
      <p:cViewPr varScale="1">
        <p:scale>
          <a:sx n="97" d="100"/>
          <a:sy n="97" d="100"/>
        </p:scale>
        <p:origin x="1939" y="58"/>
      </p:cViewPr>
      <p:guideLst>
        <p:guide orient="horz" pos="11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7" tIns="45288" rIns="90577" bIns="45288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8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7" tIns="45288" rIns="90577" bIns="45288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7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7" tIns="45288" rIns="90577" bIns="45288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8" y="9360317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7" tIns="45288" rIns="90577" bIns="45288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BEC54C37-0028-41ED-B1B5-E11136E3EA01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5015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7" tIns="45288" rIns="90577" bIns="45288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8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7" tIns="45288" rIns="90577" bIns="45288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dirty="0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8" y="4680947"/>
            <a:ext cx="5375268" cy="44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7" tIns="45288" rIns="90577" bIns="452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7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7" tIns="45288" rIns="90577" bIns="45288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8" y="9360317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7" tIns="45288" rIns="90577" bIns="45288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1719F9C1-46B4-477B-8A8F-9C38A2060FA0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9795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C00000"/>
              </a:solidFill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9787" indent="-2827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0308" indent="-22617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7374" indent="-22617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4440" indent="-22617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6793" indent="-2261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9147" indent="-2261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1501" indent="-2261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63854" indent="-2261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4720DE4-401F-413A-AF1B-FF0CB30CCE58}" type="slidenum">
              <a:rPr lang="en-GB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GB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B71BA1-FE55-44C6-AED0-5B75F2710F12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725024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B71BA1-FE55-44C6-AED0-5B75F2710F12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725024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B71BA1-FE55-44C6-AED0-5B75F2710F12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5024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68062" indent="-168062">
              <a:buFontTx/>
              <a:buChar char="•"/>
            </a:pPr>
            <a:endParaRPr lang="en-US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6646" indent="-2827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597" indent="-22617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521" indent="-22617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5016" indent="-22617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369" indent="-2261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9723" indent="-2261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077" indent="-2261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4430" indent="-2261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8BF49A6-D496-426F-BEDE-D35C9C5A0B30}" type="slidenum">
              <a:rPr lang="en-GB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5</a:t>
            </a:fld>
            <a:endParaRPr lang="en-GB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.emf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5CB4702D-1A58-41B0-9F82-CAE381225D10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AF89D2-8323-45E8-B757-6E04D3E3A86B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199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1F34F5-3715-4146-8B43-5CC091109D50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489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9" name="Picture 6" descr="LOGO CE-EN-quadri.ep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2454E116-B37E-4ECD-B233-19D0CCE0051B}" type="slidenum">
              <a:rPr lang="en-GB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959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330C2-C031-4BF7-B3B9-0FFC7C1E14AB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587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9AB4A-4482-4E1D-82A4-03592D80FE83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103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59F3-0DA6-4211-B472-566412510261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732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8EDAA-9129-4AA2-B3A4-8ACA349ED2D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45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924FF-5FC3-4AC6-8B45-B8AE4ABD05E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7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2E689-9D93-4733-82BE-7096267673EB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435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68C73-969F-4E20-9BE0-BD1979F52E0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190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2D6ED-DCA2-4364-B83E-A905DF4603A8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624E1-D558-49E4-B183-5DA3B0AA164C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700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F720C-CB0A-4A95-AB9D-DD349545333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287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0623F-89D1-4DED-869D-DD7657C3DB6B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1124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9" name="Picture 6" descr="LOGO CE-EN-quadri.ep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2454E116-B37E-4ECD-B233-19D0CCE0051B}" type="slidenum">
              <a:rPr lang="en-GB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259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330C2-C031-4BF7-B3B9-0FFC7C1E14AB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548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9AB4A-4482-4E1D-82A4-03592D80FE83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3373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59F3-0DA6-4211-B472-566412510261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8492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8EDAA-9129-4AA2-B3A4-8ACA349ED2D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9970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924FF-5FC3-4AC6-8B45-B8AE4ABD05E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735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2E689-9D93-4733-82BE-7096267673EB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61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697780-10D0-4964-A25F-2C7CD63DF27E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46001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68C73-969F-4E20-9BE0-BD1979F52E0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9850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624E1-D558-49E4-B183-5DA3B0AA164C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5975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F720C-CB0A-4A95-AB9D-DD349545333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193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0623F-89D1-4DED-869D-DD7657C3DB6B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11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44E37A-29F0-43F3-A11D-353FAC7BE2EE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916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BCEE35-38DF-42F8-9D1B-95145B7FF5B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96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DD10B-4B08-4C3A-9DC0-B911140B0F36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373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DFCC4-B7BB-4BF4-9AC7-E54218C4CE3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25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8C430-3717-4BFB-81E9-7B0DE55CCE5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72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9E675-835A-4A2E-9822-817B1B62E6B5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621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oleObject" Target="../embeddings/oleObject3.bin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7A901544-8692-41F4-ADC2-7FB0C2B8A594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94D30FD-7994-48F3-94E6-02AB67827F60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1034" name="Picture 17" descr="LOGO CE_Vertical_EN_NEG_quadri_H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094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94D30FD-7994-48F3-94E6-02AB67827F60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1034" name="Picture 17" descr="LOGO CE_Vertical_EN_NEG_quadri_H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591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4"/>
          <p:cNvSpPr>
            <a:spLocks noGrp="1"/>
          </p:cNvSpPr>
          <p:nvPr>
            <p:ph type="ctrTitle"/>
          </p:nvPr>
        </p:nvSpPr>
        <p:spPr>
          <a:xfrm>
            <a:off x="107950" y="3644900"/>
            <a:ext cx="8928100" cy="863600"/>
          </a:xfrm>
        </p:spPr>
        <p:txBody>
          <a:bodyPr/>
          <a:lstStyle/>
          <a:p>
            <a:pPr indent="0" algn="ctr" eaLnBrk="1" hangingPunct="1">
              <a:lnSpc>
                <a:spcPct val="115000"/>
              </a:lnSpc>
            </a:pPr>
            <a:r>
              <a:rPr lang="en-GB" sz="4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functioning of automatic stabilisers</a:t>
            </a:r>
            <a:endParaRPr lang="en-GB" altLang="en-US" sz="2800" dirty="0" smtClean="0">
              <a:solidFill>
                <a:srgbClr val="FFFF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107950" y="5013325"/>
            <a:ext cx="8928100" cy="1296988"/>
          </a:xfrm>
        </p:spPr>
        <p:txBody>
          <a:bodyPr/>
          <a:lstStyle/>
          <a:p>
            <a:pPr algn="ctr" eaLnBrk="1" hangingPunct="1"/>
            <a:r>
              <a:rPr lang="fr-BE" altLang="en-US" sz="2800" dirty="0" err="1" smtClean="0">
                <a:latin typeface="Calibri" pitchFamily="34" charset="0"/>
              </a:rPr>
              <a:t>Eurogroup</a:t>
            </a:r>
            <a:endParaRPr lang="fr-BE" altLang="en-US" sz="2800" dirty="0" smtClean="0">
              <a:latin typeface="Calibri" pitchFamily="34" charset="0"/>
            </a:endParaRPr>
          </a:p>
          <a:p>
            <a:pPr algn="ctr" eaLnBrk="1" hangingPunct="1"/>
            <a:r>
              <a:rPr lang="fr-BE" altLang="en-US" sz="2800" dirty="0" smtClean="0">
                <a:latin typeface="Calibri" pitchFamily="34" charset="0"/>
              </a:rPr>
              <a:t>1 </a:t>
            </a:r>
            <a:r>
              <a:rPr lang="fr-BE" altLang="en-US" sz="2800" dirty="0" err="1" smtClean="0">
                <a:latin typeface="Calibri" pitchFamily="34" charset="0"/>
              </a:rPr>
              <a:t>October</a:t>
            </a:r>
            <a:r>
              <a:rPr lang="fr-BE" altLang="en-US" sz="2800" dirty="0" smtClean="0">
                <a:latin typeface="Calibri" pitchFamily="34" charset="0"/>
              </a:rPr>
              <a:t> 2018</a:t>
            </a:r>
          </a:p>
          <a:p>
            <a:pPr algn="r" eaLnBrk="1" hangingPunct="1"/>
            <a:r>
              <a:rPr lang="en-GB" altLang="en-US" sz="2800" dirty="0" smtClean="0">
                <a:latin typeface="Calibri" pitchFamily="34" charset="0"/>
              </a:rPr>
              <a:t/>
            </a:r>
            <a:br>
              <a:rPr lang="en-GB" altLang="en-US" sz="2800" dirty="0" smtClean="0">
                <a:latin typeface="Calibri" pitchFamily="34" charset="0"/>
              </a:rPr>
            </a:br>
            <a:endParaRPr lang="en-GB" altLang="en-US" sz="2800" b="0" dirty="0" smtClean="0">
              <a:latin typeface="Calibri" pitchFamily="34" charset="0"/>
            </a:endParaRPr>
          </a:p>
        </p:txBody>
      </p:sp>
      <p:cxnSp>
        <p:nvCxnSpPr>
          <p:cNvPr id="13316" name="Straight Connector 3"/>
          <p:cNvCxnSpPr>
            <a:cxnSpLocks noChangeShapeType="1"/>
          </p:cNvCxnSpPr>
          <p:nvPr/>
        </p:nvCxnSpPr>
        <p:spPr bwMode="auto">
          <a:xfrm>
            <a:off x="1565275" y="4868863"/>
            <a:ext cx="6013450" cy="0"/>
          </a:xfrm>
          <a:prstGeom prst="line">
            <a:avLst/>
          </a:prstGeom>
          <a:noFill/>
          <a:ln w="28575" algn="ctr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737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813690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-20377" y="404664"/>
            <a:ext cx="9252520" cy="43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algn="ctr"/>
            <a:r>
              <a:rPr lang="en-GB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 income stabilisation,                           but large differences </a:t>
            </a:r>
            <a:r>
              <a:rPr lang="en-GB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across countries</a:t>
            </a:r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-180528" y="1283733"/>
            <a:ext cx="9252520" cy="63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95300" lvl="1" indent="-228600" algn="just">
              <a:spcBef>
                <a:spcPct val="20000"/>
              </a:spcBef>
              <a:spcAft>
                <a:spcPts val="1200"/>
              </a:spcAft>
              <a:buClr>
                <a:srgbClr val="0F5494"/>
              </a:buClr>
              <a:buSzPct val="150000"/>
              <a:buFont typeface="Arial" panose="020B0604020202020204" pitchFamily="34" charset="0"/>
              <a:buChar char="•"/>
            </a:pPr>
            <a:endParaRPr lang="en-GB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645" y="6188230"/>
            <a:ext cx="894071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i="1" dirty="0" smtClean="0"/>
              <a:t>Note: The income stabilisation coefficient measures the </a:t>
            </a:r>
            <a:r>
              <a:rPr lang="en-US" sz="1050" i="1" dirty="0" smtClean="0"/>
              <a:t>percentage </a:t>
            </a:r>
            <a:r>
              <a:rPr lang="en-US" sz="1050" i="1" dirty="0"/>
              <a:t>share of disposable income, which is absorbed </a:t>
            </a:r>
            <a:r>
              <a:rPr lang="en-US" sz="1050" i="1" dirty="0" smtClean="0"/>
              <a:t>by </a:t>
            </a:r>
            <a:r>
              <a:rPr lang="en-US" sz="1050" i="1" dirty="0"/>
              <a:t>a country’s tax and benefit </a:t>
            </a:r>
            <a:r>
              <a:rPr lang="en-US" sz="1050" i="1" dirty="0" smtClean="0"/>
              <a:t>system</a:t>
            </a:r>
            <a:r>
              <a:rPr lang="en-US" sz="1050" i="1" dirty="0"/>
              <a:t> </a:t>
            </a:r>
            <a:r>
              <a:rPr lang="en-US" sz="1050" i="1" dirty="0" smtClean="0"/>
              <a:t>following an economic shock.</a:t>
            </a:r>
          </a:p>
          <a:p>
            <a:r>
              <a:rPr lang="en-GB" sz="1050" i="1" dirty="0" smtClean="0"/>
              <a:t>Source</a:t>
            </a:r>
            <a:r>
              <a:rPr lang="en-GB" sz="1050" i="1" dirty="0"/>
              <a:t>: European Commission (2017), </a:t>
            </a:r>
            <a:r>
              <a:rPr lang="en-GB" sz="1050" i="1" dirty="0" smtClean="0"/>
              <a:t>Report </a:t>
            </a:r>
            <a:r>
              <a:rPr lang="en-GB" sz="1050" i="1" dirty="0"/>
              <a:t>on Public Finances in </a:t>
            </a:r>
            <a:r>
              <a:rPr lang="en-GB" sz="1050" i="1" dirty="0" smtClean="0"/>
              <a:t>EMU, </a:t>
            </a:r>
            <a:r>
              <a:rPr lang="en-GB" sz="1050" i="1" dirty="0"/>
              <a:t>p. </a:t>
            </a:r>
            <a:r>
              <a:rPr lang="en-GB" sz="1050" i="1" dirty="0" smtClean="0"/>
              <a:t>103; joint work with JRC Seville. </a:t>
            </a:r>
            <a:endParaRPr lang="en-GB" sz="105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907704" y="1294441"/>
            <a:ext cx="1439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% </a:t>
            </a:r>
            <a:r>
              <a:rPr lang="en-GB" dirty="0">
                <a:solidFill>
                  <a:schemeClr val="tx1"/>
                </a:solidFill>
              </a:rPr>
              <a:t>of </a:t>
            </a:r>
            <a:r>
              <a:rPr lang="en-GB" dirty="0" smtClean="0">
                <a:solidFill>
                  <a:schemeClr val="tx1"/>
                </a:solidFill>
              </a:rPr>
              <a:t>income 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that is absorbed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50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0" y="17818"/>
            <a:ext cx="882047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algn="ctr"/>
            <a:r>
              <a:rPr lang="en-GB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a given size of the </a:t>
            </a:r>
            <a:r>
              <a:rPr lang="en-GB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government automatic stabilisers could be enhanced</a:t>
            </a:r>
            <a:endParaRPr lang="en-GB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-180528" y="1283733"/>
            <a:ext cx="9252520" cy="632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95300" lvl="1" indent="-228600" algn="just">
              <a:spcBef>
                <a:spcPct val="20000"/>
              </a:spcBef>
              <a:spcAft>
                <a:spcPts val="1200"/>
              </a:spcAft>
              <a:buClr>
                <a:srgbClr val="0F5494"/>
              </a:buClr>
              <a:buSzPct val="150000"/>
              <a:buFont typeface="Arial" panose="020B0604020202020204" pitchFamily="34" charset="0"/>
              <a:buChar char="•"/>
            </a:pPr>
            <a:endParaRPr lang="en-GB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6280919"/>
            <a:ext cx="92525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i="1" dirty="0" smtClean="0"/>
              <a:t>* Note: Size of government is measured by the expenditure to GDP ratio.</a:t>
            </a:r>
          </a:p>
          <a:p>
            <a:r>
              <a:rPr lang="en-GB" sz="1050" i="1" dirty="0" smtClean="0"/>
              <a:t>Source</a:t>
            </a:r>
            <a:r>
              <a:rPr lang="en-GB" sz="1050" i="1" dirty="0"/>
              <a:t>: </a:t>
            </a:r>
            <a:r>
              <a:rPr lang="en-GB" sz="1050" i="1" dirty="0" smtClean="0"/>
              <a:t>Own illustration.</a:t>
            </a:r>
            <a:endParaRPr lang="en-GB" sz="1050" i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313521"/>
            <a:ext cx="7236921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405" y="1084082"/>
            <a:ext cx="8496944" cy="361219"/>
          </a:xfrm>
        </p:spPr>
        <p:txBody>
          <a:bodyPr/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3200" dirty="0">
                <a:latin typeface="Verdana" pitchFamily="34" charset="0"/>
              </a:rPr>
              <a:t/>
            </a:r>
            <a:br>
              <a:rPr lang="fr-FR" sz="3200" dirty="0">
                <a:latin typeface="Verdana" pitchFamily="34" charset="0"/>
              </a:rPr>
            </a:br>
            <a:endParaRPr lang="en-GB" dirty="0"/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-279586" y="294540"/>
            <a:ext cx="9423586" cy="36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algn="ctr"/>
            <a:r>
              <a:rPr lang="en-GB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can automatic stabilisers play freely?</a:t>
            </a:r>
            <a:endParaRPr lang="en-GB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4405" y="6492737"/>
            <a:ext cx="83164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i="1" dirty="0"/>
              <a:t>Source: </a:t>
            </a:r>
            <a:r>
              <a:rPr lang="en-GB" sz="1050" i="1" dirty="0" smtClean="0"/>
              <a:t>European Commission 2018 spring forecast.</a:t>
            </a:r>
            <a:endParaRPr lang="en-GB" sz="1050" i="1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69" y="908720"/>
            <a:ext cx="7053263" cy="553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10"/>
          <p:cNvSpPr/>
          <p:nvPr/>
        </p:nvSpPr>
        <p:spPr>
          <a:xfrm>
            <a:off x="5076056" y="1805316"/>
            <a:ext cx="827355" cy="17925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4288" y="2165356"/>
            <a:ext cx="648072" cy="14325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1046741"/>
            <a:ext cx="1923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0000"/>
                </a:solidFill>
              </a:rPr>
              <a:t>Euro area</a:t>
            </a:r>
            <a:endParaRPr lang="en-GB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31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4"/>
          <p:cNvSpPr>
            <a:spLocks noGrp="1"/>
          </p:cNvSpPr>
          <p:nvPr>
            <p:ph type="ctrTitle"/>
          </p:nvPr>
        </p:nvSpPr>
        <p:spPr>
          <a:xfrm>
            <a:off x="323850" y="2781300"/>
            <a:ext cx="8496300" cy="790575"/>
          </a:xfrm>
        </p:spPr>
        <p:txBody>
          <a:bodyPr/>
          <a:lstStyle/>
          <a:p>
            <a:pPr algn="ctr" eaLnBrk="1" hangingPunct="1"/>
            <a:r>
              <a:rPr lang="en-GB" altLang="en-US" sz="4800" smtClean="0">
                <a:solidFill>
                  <a:srgbClr val="FFFF0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0054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8822</TotalTime>
  <Words>133</Words>
  <Application>Microsoft Office PowerPoint</Application>
  <PresentationFormat>On-screen Show (4:3)</PresentationFormat>
  <Paragraphs>22</Paragraphs>
  <Slides>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Tahoma</vt:lpstr>
      <vt:lpstr>Times New Roman</vt:lpstr>
      <vt:lpstr>Verdana</vt:lpstr>
      <vt:lpstr>Blank</vt:lpstr>
      <vt:lpstr>7_Blank</vt:lpstr>
      <vt:lpstr>8_Blank</vt:lpstr>
      <vt:lpstr>think-cell Slide</vt:lpstr>
      <vt:lpstr>The functioning of automatic stabilisers</vt:lpstr>
      <vt:lpstr>PowerPoint Presentation</vt:lpstr>
      <vt:lpstr>PowerPoint Presentation</vt:lpstr>
      <vt:lpstr>   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Fiscal surveillance in the EU</dc:title>
  <dc:creator>RISO Stephanie (ECFIN)</dc:creator>
  <cp:lastModifiedBy>MOHL Philipp (ECFIN)</cp:lastModifiedBy>
  <cp:revision>440</cp:revision>
  <cp:lastPrinted>2018-09-20T12:24:33Z</cp:lastPrinted>
  <dcterms:created xsi:type="dcterms:W3CDTF">2014-07-03T13:49:58Z</dcterms:created>
  <dcterms:modified xsi:type="dcterms:W3CDTF">2018-09-21T17:09:44Z</dcterms:modified>
</cp:coreProperties>
</file>