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1"/>
  </p:notesMasterIdLst>
  <p:handoutMasterIdLst>
    <p:handoutMasterId r:id="rId62"/>
  </p:handoutMasterIdLst>
  <p:sldIdLst>
    <p:sldId id="315" r:id="rId5"/>
    <p:sldId id="368" r:id="rId6"/>
    <p:sldId id="305" r:id="rId7"/>
    <p:sldId id="302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65" r:id="rId21"/>
    <p:sldId id="328" r:id="rId22"/>
    <p:sldId id="329" r:id="rId23"/>
    <p:sldId id="366" r:id="rId24"/>
    <p:sldId id="330" r:id="rId25"/>
    <p:sldId id="331" r:id="rId26"/>
    <p:sldId id="332" r:id="rId27"/>
    <p:sldId id="333" r:id="rId28"/>
    <p:sldId id="334" r:id="rId29"/>
    <p:sldId id="335" r:id="rId30"/>
    <p:sldId id="336" r:id="rId31"/>
    <p:sldId id="337" r:id="rId32"/>
    <p:sldId id="338" r:id="rId33"/>
    <p:sldId id="339" r:id="rId34"/>
    <p:sldId id="363" r:id="rId35"/>
    <p:sldId id="340" r:id="rId36"/>
    <p:sldId id="364" r:id="rId37"/>
    <p:sldId id="341" r:id="rId38"/>
    <p:sldId id="342" r:id="rId39"/>
    <p:sldId id="343" r:id="rId40"/>
    <p:sldId id="344" r:id="rId41"/>
    <p:sldId id="345" r:id="rId42"/>
    <p:sldId id="346" r:id="rId43"/>
    <p:sldId id="347" r:id="rId44"/>
    <p:sldId id="348" r:id="rId45"/>
    <p:sldId id="349" r:id="rId46"/>
    <p:sldId id="350" r:id="rId47"/>
    <p:sldId id="351" r:id="rId48"/>
    <p:sldId id="352" r:id="rId49"/>
    <p:sldId id="353" r:id="rId50"/>
    <p:sldId id="354" r:id="rId51"/>
    <p:sldId id="355" r:id="rId52"/>
    <p:sldId id="356" r:id="rId53"/>
    <p:sldId id="357" r:id="rId54"/>
    <p:sldId id="358" r:id="rId55"/>
    <p:sldId id="367" r:id="rId56"/>
    <p:sldId id="359" r:id="rId57"/>
    <p:sldId id="360" r:id="rId58"/>
    <p:sldId id="361" r:id="rId59"/>
    <p:sldId id="362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AA070-DB3C-6F50-B9DC-0CA7C49DC36C}" name="ETSE Sophie" initials="ES" userId="S::BROWNSO@int.consilium.europa.eu::61056e0e-f4dc-48ac-a400-9fdeddd628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F2FB"/>
    <a:srgbClr val="BDCDD0"/>
    <a:srgbClr val="003399"/>
    <a:srgbClr val="010101"/>
    <a:srgbClr val="DEFBFF"/>
    <a:srgbClr val="1C45EF"/>
    <a:srgbClr val="404A52"/>
    <a:srgbClr val="283C5A"/>
    <a:srgbClr val="FF6E1F"/>
    <a:srgbClr val="CC58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3846" autoAdjust="0"/>
  </p:normalViewPr>
  <p:slideViewPr>
    <p:cSldViewPr snapToGrid="0" snapToObjects="1">
      <p:cViewPr varScale="1">
        <p:scale>
          <a:sx n="95" d="100"/>
          <a:sy n="95" d="100"/>
        </p:scale>
        <p:origin x="119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3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>
                <a:latin typeface="Arial" panose="020B0604020202020204" pitchFamily="34" charset="0"/>
                <a:ea typeface="ＭＳ Ｐゴシック" panose="020B0600070205080204" pitchFamily="34" charset="-128"/>
              </a:rPr>
              <a:t>Belgia, Estonia, Niemcy</a:t>
            </a:r>
          </a:p>
          <a:p>
            <a:endParaRPr lang="en-15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5242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>
                <a:latin typeface="Arial" panose="020B0604020202020204" pitchFamily="34" charset="0"/>
                <a:ea typeface="ＭＳ Ｐゴシック" panose="020B0600070205080204" pitchFamily="34" charset="-128"/>
              </a:rPr>
              <a:t>Austria, Finlandia i Szwecja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438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491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Hiszpania przystąpiła do UE 1 stycznia 1986 roku, więc nigdy wcześniej nie sprawowała prezydencji.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608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>
                <a:latin typeface="Arial" panose="020B0604020202020204" pitchFamily="34" charset="0"/>
                <a:ea typeface="ＭＳ Ｐゴシック" panose="020B0600070205080204" pitchFamily="34" charset="-128"/>
              </a:rPr>
              <a:t>Austria, Finlandia i Szwecja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36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slide" Target="slide27.xml"/><Relationship Id="rId18" Type="http://schemas.openxmlformats.org/officeDocument/2006/relationships/slide" Target="slide24.xml"/><Relationship Id="rId26" Type="http://schemas.openxmlformats.org/officeDocument/2006/relationships/slide" Target="slide30.xml"/><Relationship Id="rId39" Type="http://schemas.openxmlformats.org/officeDocument/2006/relationships/slide" Target="slide38.xml"/><Relationship Id="rId21" Type="http://schemas.openxmlformats.org/officeDocument/2006/relationships/slide" Target="slide11.xml"/><Relationship Id="rId34" Type="http://schemas.openxmlformats.org/officeDocument/2006/relationships/slide" Target="slide41.xml"/><Relationship Id="rId42" Type="http://schemas.openxmlformats.org/officeDocument/2006/relationships/slide" Target="slide50.xml"/><Relationship Id="rId47" Type="http://schemas.openxmlformats.org/officeDocument/2006/relationships/slide" Target="slide47.xml"/><Relationship Id="rId7" Type="http://schemas.openxmlformats.org/officeDocument/2006/relationships/slide" Target="slide26.xml"/><Relationship Id="rId2" Type="http://schemas.openxmlformats.org/officeDocument/2006/relationships/slide" Target="slide4.xml"/><Relationship Id="rId16" Type="http://schemas.openxmlformats.org/officeDocument/2006/relationships/slide" Target="slide14.xml"/><Relationship Id="rId29" Type="http://schemas.openxmlformats.org/officeDocument/2006/relationships/slide" Target="slide44.xml"/><Relationship Id="rId11" Type="http://schemas.openxmlformats.org/officeDocument/2006/relationships/slide" Target="slide18.xml"/><Relationship Id="rId24" Type="http://schemas.openxmlformats.org/officeDocument/2006/relationships/slide" Target="slide25.xml"/><Relationship Id="rId32" Type="http://schemas.openxmlformats.org/officeDocument/2006/relationships/slide" Target="slide32.xml"/><Relationship Id="rId37" Type="http://schemas.openxmlformats.org/officeDocument/2006/relationships/slide" Target="slide54.xml"/><Relationship Id="rId40" Type="http://schemas.openxmlformats.org/officeDocument/2006/relationships/slide" Target="slide42.xml"/><Relationship Id="rId45" Type="http://schemas.openxmlformats.org/officeDocument/2006/relationships/slide" Target="slide39.xml"/><Relationship Id="rId5" Type="http://schemas.openxmlformats.org/officeDocument/2006/relationships/slide" Target="slide16.xml"/><Relationship Id="rId15" Type="http://schemas.openxmlformats.org/officeDocument/2006/relationships/slide" Target="slide10.xml"/><Relationship Id="rId23" Type="http://schemas.openxmlformats.org/officeDocument/2006/relationships/slide" Target="slide21.xml"/><Relationship Id="rId28" Type="http://schemas.openxmlformats.org/officeDocument/2006/relationships/slide" Target="slide40.xml"/><Relationship Id="rId36" Type="http://schemas.openxmlformats.org/officeDocument/2006/relationships/slide" Target="slide49.xml"/><Relationship Id="rId49" Type="http://schemas.openxmlformats.org/officeDocument/2006/relationships/slide" Target="slide56.xml"/><Relationship Id="rId10" Type="http://schemas.openxmlformats.org/officeDocument/2006/relationships/slide" Target="slide13.xml"/><Relationship Id="rId19" Type="http://schemas.openxmlformats.org/officeDocument/2006/relationships/slide" Target="slide28.xml"/><Relationship Id="rId31" Type="http://schemas.openxmlformats.org/officeDocument/2006/relationships/slide" Target="slide53.xml"/><Relationship Id="rId44" Type="http://schemas.openxmlformats.org/officeDocument/2006/relationships/slide" Target="slide35.xml"/><Relationship Id="rId4" Type="http://schemas.openxmlformats.org/officeDocument/2006/relationships/slide" Target="slide12.xml"/><Relationship Id="rId9" Type="http://schemas.openxmlformats.org/officeDocument/2006/relationships/slide" Target="slide9.xml"/><Relationship Id="rId14" Type="http://schemas.openxmlformats.org/officeDocument/2006/relationships/slide" Target="slide6.xml"/><Relationship Id="rId22" Type="http://schemas.openxmlformats.org/officeDocument/2006/relationships/slide" Target="slide15.xml"/><Relationship Id="rId27" Type="http://schemas.openxmlformats.org/officeDocument/2006/relationships/slide" Target="slide36.xml"/><Relationship Id="rId30" Type="http://schemas.openxmlformats.org/officeDocument/2006/relationships/slide" Target="slide48.xml"/><Relationship Id="rId35" Type="http://schemas.openxmlformats.org/officeDocument/2006/relationships/slide" Target="slide45.xml"/><Relationship Id="rId43" Type="http://schemas.openxmlformats.org/officeDocument/2006/relationships/slide" Target="slide55.xml"/><Relationship Id="rId48" Type="http://schemas.openxmlformats.org/officeDocument/2006/relationships/slide" Target="slide51.xml"/><Relationship Id="rId8" Type="http://schemas.openxmlformats.org/officeDocument/2006/relationships/slide" Target="slide5.xml"/><Relationship Id="rId3" Type="http://schemas.openxmlformats.org/officeDocument/2006/relationships/slide" Target="slide8.xml"/><Relationship Id="rId12" Type="http://schemas.openxmlformats.org/officeDocument/2006/relationships/slide" Target="slide23.xml"/><Relationship Id="rId17" Type="http://schemas.openxmlformats.org/officeDocument/2006/relationships/slide" Target="slide19.xml"/><Relationship Id="rId25" Type="http://schemas.openxmlformats.org/officeDocument/2006/relationships/slide" Target="slide29.xml"/><Relationship Id="rId33" Type="http://schemas.openxmlformats.org/officeDocument/2006/relationships/slide" Target="slide37.xml"/><Relationship Id="rId38" Type="http://schemas.openxmlformats.org/officeDocument/2006/relationships/slide" Target="slide34.xml"/><Relationship Id="rId46" Type="http://schemas.openxmlformats.org/officeDocument/2006/relationships/slide" Target="slide43.xml"/><Relationship Id="rId20" Type="http://schemas.openxmlformats.org/officeDocument/2006/relationships/slide" Target="slide7.xml"/><Relationship Id="rId41" Type="http://schemas.openxmlformats.org/officeDocument/2006/relationships/slide" Target="slide4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5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03637"/>
            <a:ext cx="7645032" cy="196977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pl-PL" sz="7200">
                <a:solidFill>
                  <a:srgbClr val="FFFFFF"/>
                </a:solidFill>
              </a:rPr>
              <a:t>EUROPA QUEST</a:t>
            </a:r>
          </a:p>
          <a:p>
            <a:pPr>
              <a:lnSpc>
                <a:spcPct val="140000"/>
              </a:lnSpc>
              <a:defRPr/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 bwMode="auto">
            <a:xfrm>
              <a:off x="564121" y="572765"/>
              <a:ext cx="942974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pl-PL" sz="1400" b="1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Rada Unii Europejskiej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pl-PL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Sekretariat Generalny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pl-PL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Dyrekcja Generalna ds. Komunikacji i Informacji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i="1"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Wersja dla zaawansowanych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901619" y="6033829"/>
            <a:ext cx="1608620" cy="16086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1581727" y="4327340"/>
            <a:ext cx="1608619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1581727" y="2645407"/>
            <a:ext cx="1591741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02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C</a:t>
            </a:r>
          </a:p>
          <a:p>
            <a:pPr lvl="1"/>
            <a:endParaRPr lang="es-ES" dirty="0"/>
          </a:p>
          <a:p>
            <a:pPr lvl="1"/>
            <a:r>
              <a:rPr lang="pl-PL" sz="1800"/>
              <a:t>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sz="1800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pPr lvl="1"/>
            <a:r>
              <a:rPr lang="pl-PL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D</a:t>
            </a:r>
          </a:p>
          <a:p>
            <a:pPr lvl="1"/>
            <a:endParaRPr lang="es-ES" dirty="0"/>
          </a:p>
          <a:p>
            <a:pPr lvl="1"/>
            <a:r>
              <a:rPr lang="pl-PL" sz="1800"/>
              <a:t>12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Geografia 300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600"/>
              <a:t>Ile krajów spoza UE należy do strefy Schengen?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E9E937-7965-232A-4D84-B23BB9FFEFA3}"/>
              </a:ext>
            </a:extLst>
          </p:cNvPr>
          <p:cNvSpPr txBox="1">
            <a:spLocks/>
          </p:cNvSpPr>
          <p:nvPr/>
        </p:nvSpPr>
        <p:spPr bwMode="auto">
          <a:xfrm>
            <a:off x="2453187" y="6064340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>
                <a:solidFill>
                  <a:srgbClr val="00B050"/>
                </a:solidFill>
                <a:latin typeface="Arial" panose="020B0604020202020204" pitchFamily="34" charset="0"/>
              </a:rPr>
              <a:t>Islandia, Liechtenstein, Norwegia i Szwajcaria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32AC9CE1-C1D6-8609-B28D-1B7CA6D49D3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3175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 sz="4800"/>
              <a:t>Stolica którego z krajów UE jest położona najdalej na wschód?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Geografia 400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4745832" y="4363836"/>
            <a:ext cx="4916914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l-PL" sz="4800">
                <a:solidFill>
                  <a:srgbClr val="00B050"/>
                </a:solidFill>
              </a:rPr>
              <a:t>Cypr (</a:t>
            </a:r>
            <a:r>
              <a:rPr lang="pl-PL" sz="4000">
                <a:solidFill>
                  <a:srgbClr val="00B050"/>
                </a:solidFill>
              </a:rPr>
              <a:t>Nikozja)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BF6D0C-E7DA-E584-8B40-1F85302CDE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3079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dirty="0"/>
          </a:p>
          <a:p>
            <a:r>
              <a:rPr lang="pl-PL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Komisja Europejska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pPr lvl="1"/>
            <a:r>
              <a:rPr lang="pl-PL" sz="3200"/>
              <a:t>Parlament Europejski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Instytucje 100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800"/>
              <a:t>Która z instytucji ma prawo inicjatywy (ustawodawczej)?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8EB7B5B-F175-15DB-11DD-E0CD3D13CA4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411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37794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C</a:t>
            </a:r>
          </a:p>
          <a:p>
            <a:pPr lvl="1"/>
            <a:endParaRPr lang="es-ES" dirty="0"/>
          </a:p>
          <a:p>
            <a:pPr lvl="1"/>
            <a:r>
              <a:rPr lang="pl-PL" sz="1800"/>
              <a:t>Konfederacja Regionów i Miast Europy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sz="1800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Europejskie Forum Miast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pPr lvl="1"/>
            <a:r>
              <a:rPr lang="pl-PL" sz="1800"/>
              <a:t>Europejski Komitet Regionów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D</a:t>
            </a:r>
          </a:p>
          <a:p>
            <a:pPr lvl="1"/>
            <a:endParaRPr lang="es-ES" dirty="0"/>
          </a:p>
          <a:p>
            <a:pPr lvl="1"/>
            <a:r>
              <a:rPr lang="pl-PL" sz="1800"/>
              <a:t>Europejski Komitet Ekonomiczno-Społeczny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Instytucje 200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800"/>
              <a:t>Który z podmiotów reprezentuje interesy władz lokalnych?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C178C5E-FA98-87D1-FF15-201C8DCBC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687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C</a:t>
            </a:r>
          </a:p>
          <a:p>
            <a:pPr lvl="1"/>
            <a:endParaRPr lang="es-ES" dirty="0"/>
          </a:p>
          <a:p>
            <a:pPr lvl="1"/>
            <a:r>
              <a:rPr lang="pl-PL" sz="1800"/>
              <a:t>Jedną z komisji Parlamentu Europejskiego jest Komisja Spraw Zagranicznych.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sz="1800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Przewodniczący Parlamentu Europejskiego jest wybierany na cztery lata.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pPr lvl="1"/>
            <a:r>
              <a:rPr lang="pl-PL" sz="1800"/>
              <a:t>Największą grupą polityczną w Parlamencie Europejskim jest grupa niemiecka.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D</a:t>
            </a:r>
          </a:p>
          <a:p>
            <a:pPr lvl="1"/>
            <a:endParaRPr lang="es-ES" dirty="0"/>
          </a:p>
          <a:p>
            <a:pPr lvl="1"/>
            <a:r>
              <a:rPr lang="pl-PL" sz="1800"/>
              <a:t>Parlament Europejski liczy 751 posłów.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Instytucje 300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800"/>
              <a:t>Które ze zdań jest prawdziwe?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D949258-DD2A-C39B-FA16-631C7D77DFE3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235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 sz="4400" dirty="0"/>
              <a:t>Jakie dwie funkcje pełni osoba stojąca na czele Europejskiej Służby Działań Zewnętrznych (ESDZ)?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Instytucje 400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686261" y="4363836"/>
            <a:ext cx="9871869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l-PL" sz="2800" dirty="0">
                <a:solidFill>
                  <a:srgbClr val="00B050"/>
                </a:solidFill>
              </a:rPr>
              <a:t>Funkcję wysokiego przedstawiciela UE do spraw zagranicznych i polityki bezpieczeństwa / funkcję wiceprzewodniczącego Komisji Europejskiej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DC95ED2-C860-DF2E-60E4-45AE5626FEF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697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dirty="0"/>
          </a:p>
          <a:p>
            <a:r>
              <a:rPr lang="pl-PL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Ma pojedynczy skład.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pPr lvl="1"/>
            <a:r>
              <a:rPr lang="pl-PL" sz="3200"/>
              <a:t>Ma 10 składów.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Rada UE 100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800"/>
              <a:t>Rada UE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558B8D2-7E33-CDD9-03B6-BFF88E5B817B}"/>
              </a:ext>
            </a:extLst>
          </p:cNvPr>
          <p:cNvSpPr txBox="1">
            <a:spLocks/>
          </p:cNvSpPr>
          <p:nvPr/>
        </p:nvSpPr>
        <p:spPr bwMode="auto">
          <a:xfrm>
            <a:off x="1381113" y="5070690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Więcej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4E8A748-BCE0-1CCE-36E2-6F39A1A7D2A8}"/>
              </a:ext>
            </a:extLst>
          </p:cNvPr>
          <p:cNvSpPr txBox="1">
            <a:spLocks/>
          </p:cNvSpPr>
          <p:nvPr/>
        </p:nvSpPr>
        <p:spPr bwMode="auto">
          <a:xfrm>
            <a:off x="7851676" y="507069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9511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205439"/>
            <a:ext cx="10163102" cy="337767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2"/>
          <a:lstStyle/>
          <a:p>
            <a:r>
              <a:rPr lang="pl-PL" dirty="0"/>
              <a:t>Rada zbiera się w 10 składach: </a:t>
            </a:r>
          </a:p>
          <a:p>
            <a:pPr lvl="0"/>
            <a:endParaRPr lang="en-US" dirty="0"/>
          </a:p>
          <a:p>
            <a:pPr lvl="0"/>
            <a:r>
              <a:rPr lang="pl-PL" dirty="0"/>
              <a:t>Rolnictwo i rybołówstwo</a:t>
            </a:r>
          </a:p>
          <a:p>
            <a:pPr lvl="0"/>
            <a:r>
              <a:rPr lang="pl-PL" dirty="0"/>
              <a:t>Konkurencyjność</a:t>
            </a:r>
          </a:p>
          <a:p>
            <a:pPr lvl="0"/>
            <a:r>
              <a:rPr lang="pl-PL" dirty="0"/>
              <a:t>Sprawy gospodarcze i finansowe</a:t>
            </a:r>
          </a:p>
          <a:p>
            <a:pPr lvl="0"/>
            <a:r>
              <a:rPr lang="pl-PL" dirty="0"/>
              <a:t>Środowisko</a:t>
            </a:r>
          </a:p>
          <a:p>
            <a:pPr lvl="0"/>
            <a:r>
              <a:rPr lang="pl-PL" dirty="0"/>
              <a:t>Zatrudnienie, polityka społeczna, zdrowie</a:t>
            </a:r>
            <a:br>
              <a:rPr lang="en-GB" dirty="0"/>
            </a:br>
            <a:r>
              <a:rPr lang="pl-PL" dirty="0"/>
              <a:t> i ochrona konsumentów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pl-PL" dirty="0"/>
              <a:t>Edukacja, młodzież, kultura i sport</a:t>
            </a:r>
          </a:p>
          <a:p>
            <a:pPr lvl="0"/>
            <a:r>
              <a:rPr lang="pl-PL" dirty="0"/>
              <a:t>Sprawy zagraniczne</a:t>
            </a:r>
          </a:p>
          <a:p>
            <a:pPr lvl="0"/>
            <a:r>
              <a:rPr lang="pl-PL" dirty="0"/>
              <a:t>Sprawy ogólne</a:t>
            </a:r>
          </a:p>
          <a:p>
            <a:pPr lvl="0"/>
            <a:r>
              <a:rPr lang="pl-PL" dirty="0"/>
              <a:t>Wymiar sprawiedliwości i sprawy wewnętrzne</a:t>
            </a:r>
          </a:p>
          <a:p>
            <a:r>
              <a:rPr lang="pl-PL" dirty="0"/>
              <a:t>Transport, telekomunikacja i energia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Rada UE 100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800" i="1"/>
              <a:t>Informacja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0D6DFF8-5F4D-BE56-081C-16FE4FBFC2F5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9225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C</a:t>
            </a:r>
          </a:p>
          <a:p>
            <a:pPr lvl="1"/>
            <a:endParaRPr lang="es-ES" dirty="0"/>
          </a:p>
          <a:p>
            <a:pPr lvl="1"/>
            <a:r>
              <a:rPr lang="pl-PL" sz="1800"/>
              <a:t>Trybunał Obrachunkowy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sz="1800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Coreper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pPr lvl="1"/>
            <a:r>
              <a:rPr lang="pl-PL" sz="1800"/>
              <a:t>grupy robocze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D</a:t>
            </a:r>
          </a:p>
          <a:p>
            <a:pPr lvl="1"/>
            <a:endParaRPr lang="es-ES" dirty="0"/>
          </a:p>
          <a:p>
            <a:pPr lvl="1"/>
            <a:r>
              <a:rPr lang="pl-PL"/>
              <a:t>rotacyjna prezydencja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Rada UE 200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800"/>
              <a:t>Które z pojęć </a:t>
            </a:r>
            <a:r>
              <a:rPr lang="pl-PL" sz="2800" u="sng"/>
              <a:t>nie</a:t>
            </a:r>
            <a:r>
              <a:rPr lang="pl-PL" sz="2800"/>
              <a:t> dotyczy Rady?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AC3F91F-9514-A8DF-09AC-70891982AD66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54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C</a:t>
            </a:r>
          </a:p>
          <a:p>
            <a:pPr lvl="1"/>
            <a:endParaRPr lang="es-ES" dirty="0"/>
          </a:p>
          <a:p>
            <a:pPr lvl="1"/>
            <a:r>
              <a:rPr lang="pl-PL" sz="1800"/>
              <a:t>Przyjmowanie budżetu UE razem z Parlamentem Europejskim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sz="1800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Zarządzanie funduszami UE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pPr lvl="1"/>
            <a:r>
              <a:rPr lang="pl-PL" sz="1800"/>
              <a:t>Przyjmowanie unijnego prawa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D</a:t>
            </a:r>
          </a:p>
          <a:p>
            <a:pPr lvl="1"/>
            <a:endParaRPr lang="es-ES" dirty="0"/>
          </a:p>
          <a:p>
            <a:pPr lvl="1"/>
            <a:r>
              <a:rPr lang="pl-PL" sz="1800"/>
              <a:t>Koordynacja polityki państw członkowskich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Rada UE 300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800"/>
              <a:t>Które z zadań </a:t>
            </a:r>
            <a:r>
              <a:rPr lang="pl-PL" sz="2800" u="sng"/>
              <a:t>nie</a:t>
            </a:r>
            <a:r>
              <a:rPr lang="pl-PL" sz="2800"/>
              <a:t> należy do Rady?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EE72DF9-17A2-CF4D-5458-0FCA8D0A87F3}"/>
              </a:ext>
            </a:extLst>
          </p:cNvPr>
          <p:cNvSpPr txBox="1">
            <a:spLocks/>
          </p:cNvSpPr>
          <p:nvPr/>
        </p:nvSpPr>
        <p:spPr bwMode="auto">
          <a:xfrm>
            <a:off x="1504206" y="6007605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Więcej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69BB9445-B753-3A31-8BC6-B2DCEF3C84F8}"/>
              </a:ext>
            </a:extLst>
          </p:cNvPr>
          <p:cNvSpPr txBox="1">
            <a:spLocks/>
          </p:cNvSpPr>
          <p:nvPr/>
        </p:nvSpPr>
        <p:spPr bwMode="auto">
          <a:xfrm>
            <a:off x="7992011" y="600760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706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52032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Wskazówki</a:t>
            </a:r>
            <a:br>
              <a:rPr lang="pl-PL"/>
            </a:br>
            <a:r>
              <a:rPr lang="pl-PL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3F8114-5E1C-374C-E5F4-E0F98528AF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9137" y="1425406"/>
            <a:ext cx="3958060" cy="221705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5B775C5B-2531-DD02-2BBD-05FB91DAE4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4187" y="2363495"/>
            <a:ext cx="101639" cy="10163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FBA9FBE-D0AE-2FC3-8205-0FAB22933984}"/>
              </a:ext>
            </a:extLst>
          </p:cNvPr>
          <p:cNvSpPr/>
          <p:nvPr/>
        </p:nvSpPr>
        <p:spPr>
          <a:xfrm>
            <a:off x="1219514" y="2296408"/>
            <a:ext cx="240634" cy="13417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34B9D9-7EDB-4D61-8650-29AE7D7D71BD}"/>
              </a:ext>
            </a:extLst>
          </p:cNvPr>
          <p:cNvSpPr txBox="1"/>
          <p:nvPr/>
        </p:nvSpPr>
        <p:spPr>
          <a:xfrm>
            <a:off x="625060" y="1127888"/>
            <a:ext cx="27570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>
                <a:latin typeface="Source Sans 3" panose="020B0303030403020204" pitchFamily="34" charset="0"/>
              </a:rPr>
              <a:t>Kliknij na wybrane pytanie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7D95B63-9B5A-239B-13A2-71A98F179840}"/>
              </a:ext>
            </a:extLst>
          </p:cNvPr>
          <p:cNvSpPr txBox="1"/>
          <p:nvPr/>
        </p:nvSpPr>
        <p:spPr>
          <a:xfrm>
            <a:off x="5431333" y="1167623"/>
            <a:ext cx="5656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>
                <a:latin typeface="Source Sans 3" panose="020B0303030403020204" pitchFamily="34" charset="0"/>
              </a:rPr>
              <a:t>Po tym jak drużyna odpowie, kliknij, aby wyświetlić prawidłową odpowiedź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0F432E-0BF0-5122-3BF0-B61C61383527}"/>
              </a:ext>
            </a:extLst>
          </p:cNvPr>
          <p:cNvSpPr txBox="1"/>
          <p:nvPr/>
        </p:nvSpPr>
        <p:spPr>
          <a:xfrm>
            <a:off x="2769138" y="4032205"/>
            <a:ext cx="64971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>
                <a:latin typeface="Source Sans 3" panose="020B0303030403020204" pitchFamily="34" charset="0"/>
              </a:rPr>
              <a:t>Kliknij na napis „Europa Quest”, żeby wrócić do tabeli i wybrać kolejne pytanie.</a:t>
            </a:r>
          </a:p>
          <a:p>
            <a:r>
              <a:rPr lang="pl-PL" sz="1400" b="1">
                <a:latin typeface="Source Sans 3" panose="020B0303030403020204" pitchFamily="34" charset="0"/>
              </a:rPr>
              <a:t>Pytania już wykorzystane wyświetlą się na biało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5A732C9-897A-8934-2A05-97B60C1DB6E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98161" y="1893107"/>
            <a:ext cx="2516435" cy="1408516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C1F3FED-16A2-2A98-153F-C8074C84F07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435587" y="1901859"/>
            <a:ext cx="2515636" cy="1405177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8" name="Graphic 57" descr="Badge outline">
            <a:extLst>
              <a:ext uri="{FF2B5EF4-FFF2-40B4-BE49-F238E27FC236}">
                <a16:creationId xmlns:a16="http://schemas.microsoft.com/office/drawing/2014/main" id="{4F9D154E-D7E8-7344-F0ED-A70D83A15F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81460" y="1727074"/>
            <a:ext cx="299747" cy="299747"/>
          </a:xfrm>
          <a:prstGeom prst="rect">
            <a:avLst/>
          </a:prstGeom>
        </p:spPr>
      </p:pic>
      <p:pic>
        <p:nvPicPr>
          <p:cNvPr id="60" name="Graphic 59" descr="Badge 1 outline">
            <a:extLst>
              <a:ext uri="{FF2B5EF4-FFF2-40B4-BE49-F238E27FC236}">
                <a16:creationId xmlns:a16="http://schemas.microsoft.com/office/drawing/2014/main" id="{2C1FF55F-9E48-AB84-49D2-0AF00317BA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9202" y="1315307"/>
            <a:ext cx="291716" cy="291716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9F3C0087-66A1-0234-922F-C69CF4A6281A}"/>
              </a:ext>
            </a:extLst>
          </p:cNvPr>
          <p:cNvGrpSpPr>
            <a:grpSpLocks noChangeAspect="1"/>
          </p:cNvGrpSpPr>
          <p:nvPr/>
        </p:nvGrpSpPr>
        <p:grpSpPr>
          <a:xfrm>
            <a:off x="6096000" y="4771914"/>
            <a:ext cx="2693485" cy="1507170"/>
            <a:chOff x="8437510" y="4432228"/>
            <a:chExt cx="2755037" cy="1541612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4511739-084B-1553-2CA3-07AB064B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8437510" y="4432228"/>
              <a:ext cx="2755037" cy="1541612"/>
            </a:xfrm>
            <a:prstGeom prst="rect">
              <a:avLst/>
            </a:prstGeom>
            <a:ln w="6350"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41E8DAF-1E6E-0D62-A249-87C0A9900544}"/>
                </a:ext>
              </a:extLst>
            </p:cNvPr>
            <p:cNvSpPr/>
            <p:nvPr/>
          </p:nvSpPr>
          <p:spPr>
            <a:xfrm>
              <a:off x="8787630" y="5023496"/>
              <a:ext cx="192736" cy="109684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B682E84-A412-2E7C-A6D1-4390DD70BCB4}"/>
              </a:ext>
            </a:extLst>
          </p:cNvPr>
          <p:cNvGrpSpPr>
            <a:grpSpLocks noChangeAspect="1"/>
          </p:cNvGrpSpPr>
          <p:nvPr/>
        </p:nvGrpSpPr>
        <p:grpSpPr>
          <a:xfrm>
            <a:off x="2688167" y="4616475"/>
            <a:ext cx="2903712" cy="1733956"/>
            <a:chOff x="5286591" y="4506576"/>
            <a:chExt cx="2750625" cy="1642540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6013069-BF8D-5822-5592-5C5D33BB8D84}"/>
                </a:ext>
              </a:extLst>
            </p:cNvPr>
            <p:cNvGrpSpPr/>
            <p:nvPr/>
          </p:nvGrpSpPr>
          <p:grpSpPr>
            <a:xfrm>
              <a:off x="5498161" y="4656450"/>
              <a:ext cx="2539055" cy="1492666"/>
              <a:chOff x="5559856" y="4292253"/>
              <a:chExt cx="3130890" cy="1702767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0BDCD615-BFA1-3DB8-9535-A598180CF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5559856" y="4292253"/>
                <a:ext cx="3130890" cy="1617886"/>
              </a:xfrm>
              <a:prstGeom prst="rect">
                <a:avLst/>
              </a:prstGeom>
              <a:ln w="63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D3759229-9081-35DE-0677-9428323453A7}"/>
                  </a:ext>
                </a:extLst>
              </p:cNvPr>
              <p:cNvSpPr/>
              <p:nvPr/>
            </p:nvSpPr>
            <p:spPr>
              <a:xfrm>
                <a:off x="7650296" y="5672036"/>
                <a:ext cx="897231" cy="238102"/>
              </a:xfrm>
              <a:prstGeom prst="ellipse">
                <a:avLst/>
              </a:prstGeom>
              <a:noFill/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70" name="Graphic 69" descr="Cursor with solid fill">
                <a:extLst>
                  <a:ext uri="{FF2B5EF4-FFF2-40B4-BE49-F238E27FC236}">
                    <a16:creationId xmlns:a16="http://schemas.microsoft.com/office/drawing/2014/main" id="{883AED85-B1C6-66D3-DBCA-8541301AF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417867" y="5750032"/>
                <a:ext cx="244987" cy="244988"/>
              </a:xfrm>
              <a:prstGeom prst="rect">
                <a:avLst/>
              </a:prstGeom>
            </p:spPr>
          </p:pic>
        </p:grpSp>
        <p:pic>
          <p:nvPicPr>
            <p:cNvPr id="56" name="Graphic 55" descr="Badge 3 outline">
              <a:extLst>
                <a:ext uri="{FF2B5EF4-FFF2-40B4-BE49-F238E27FC236}">
                  <a16:creationId xmlns:a16="http://schemas.microsoft.com/office/drawing/2014/main" id="{14873E1D-66E0-E4EC-88BE-21168B1F5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286591" y="4506576"/>
              <a:ext cx="299748" cy="299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2516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910254" y="1976033"/>
            <a:ext cx="6035517" cy="354553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1"/>
          <a:lstStyle/>
          <a:p>
            <a:pPr>
              <a:lnSpc>
                <a:spcPct val="150000"/>
              </a:lnSpc>
            </a:pP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Rada nie zarządza funduszami UE.</a:t>
            </a:r>
          </a:p>
          <a:p>
            <a:pPr>
              <a:lnSpc>
                <a:spcPct val="150000"/>
              </a:lnSpc>
            </a:pP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Komisja, Rada i Parlament mają swój udział w określaniu wielkości budżetu i jego podziału. </a:t>
            </a:r>
          </a:p>
          <a:p>
            <a:pPr>
              <a:lnSpc>
                <a:spcPct val="150000"/>
              </a:lnSpc>
            </a:pP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Jednak zarządzanie budżetem jest zadaniem </a:t>
            </a:r>
            <a:r>
              <a:rPr lang="pl-PL" sz="1800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Komisji</a:t>
            </a: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Rada UE 300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800" i="1"/>
              <a:t>Informacja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291C0A2-6DEB-FED4-9B6F-AABE60128EB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806880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 sz="4400" dirty="0"/>
              <a:t>Jaki jest główny system głosowania </a:t>
            </a:r>
            <a:br>
              <a:rPr lang="en-GB" sz="4400" dirty="0"/>
            </a:br>
            <a:r>
              <a:rPr lang="pl-PL" sz="4400" dirty="0"/>
              <a:t>w Radzie?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Rada UE 400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4D45E4-BFC0-61D5-5B89-4E48F5269432}"/>
              </a:ext>
            </a:extLst>
          </p:cNvPr>
          <p:cNvSpPr txBox="1"/>
          <p:nvPr/>
        </p:nvSpPr>
        <p:spPr>
          <a:xfrm>
            <a:off x="1133568" y="1530325"/>
            <a:ext cx="7038364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pl-PL" sz="3200" b="1">
                <a:solidFill>
                  <a:srgbClr val="1C45EF"/>
                </a:solidFill>
                <a:latin typeface="Arial" charset="0"/>
                <a:ea typeface="Arial" charset="0"/>
                <a:cs typeface="Arial" charset="0"/>
              </a:rPr>
              <a:t>Najczęściej głosuje się większością kwalifikowaną.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11172DE1-B603-F719-B6B6-B95453D289AE}"/>
              </a:ext>
            </a:extLst>
          </p:cNvPr>
          <p:cNvSpPr txBox="1">
            <a:spLocks/>
          </p:cNvSpPr>
          <p:nvPr/>
        </p:nvSpPr>
        <p:spPr bwMode="auto">
          <a:xfrm>
            <a:off x="7992011" y="57679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4EB90BB-AC5E-8286-5818-115797146643}"/>
              </a:ext>
            </a:extLst>
          </p:cNvPr>
          <p:cNvGrpSpPr/>
          <p:nvPr/>
        </p:nvGrpSpPr>
        <p:grpSpPr>
          <a:xfrm>
            <a:off x="1501997" y="3555064"/>
            <a:ext cx="6097554" cy="2111091"/>
            <a:chOff x="3107501" y="2204099"/>
            <a:chExt cx="6097554" cy="211109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7CBDBB-897D-E5DD-E99B-309A1C8DC809}"/>
                </a:ext>
              </a:extLst>
            </p:cNvPr>
            <p:cNvSpPr txBox="1"/>
            <p:nvPr/>
          </p:nvSpPr>
          <p:spPr>
            <a:xfrm>
              <a:off x="3107501" y="2204099"/>
              <a:ext cx="609755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l-PL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Większość kwalifikowana wymaga: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DA2B8D9-3575-B6B0-DD36-F5DE344E77DF}"/>
                </a:ext>
              </a:extLst>
            </p:cNvPr>
            <p:cNvGrpSpPr/>
            <p:nvPr/>
          </p:nvGrpSpPr>
          <p:grpSpPr>
            <a:xfrm>
              <a:off x="6631136" y="2909756"/>
              <a:ext cx="659235" cy="671119"/>
              <a:chOff x="4446165" y="2969703"/>
              <a:chExt cx="659235" cy="671119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585A06F7-C45E-84F5-C170-9E4F985859A9}"/>
                  </a:ext>
                </a:extLst>
              </p:cNvPr>
              <p:cNvSpPr/>
              <p:nvPr/>
            </p:nvSpPr>
            <p:spPr>
              <a:xfrm>
                <a:off x="4446165" y="2969703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23" name="Graphic 22" descr="Users outline">
                <a:extLst>
                  <a:ext uri="{FF2B5EF4-FFF2-40B4-BE49-F238E27FC236}">
                    <a16:creationId xmlns:a16="http://schemas.microsoft.com/office/drawing/2014/main" id="{919B4B1B-C9D4-D9F5-BE51-FD94D51289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547182" y="3000339"/>
                <a:ext cx="457200" cy="4572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ECBCB2F-6F4E-CA33-9BD3-EA9F01F983CD}"/>
                  </a:ext>
                </a:extLst>
              </p:cNvPr>
              <p:cNvSpPr txBox="1"/>
              <p:nvPr/>
            </p:nvSpPr>
            <p:spPr>
              <a:xfrm>
                <a:off x="4487651" y="3320398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pl-PL" sz="1200" b="1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65%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F1125A2-E08D-5DA8-06EE-E63FC54A0E5F}"/>
                </a:ext>
              </a:extLst>
            </p:cNvPr>
            <p:cNvGrpSpPr/>
            <p:nvPr/>
          </p:nvGrpSpPr>
          <p:grpSpPr>
            <a:xfrm>
              <a:off x="4901630" y="2909756"/>
              <a:ext cx="659235" cy="671119"/>
              <a:chOff x="5025356" y="2894621"/>
              <a:chExt cx="659235" cy="671119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129511A-F46B-3965-3694-3352C9FD2FAD}"/>
                  </a:ext>
                </a:extLst>
              </p:cNvPr>
              <p:cNvSpPr/>
              <p:nvPr/>
            </p:nvSpPr>
            <p:spPr>
              <a:xfrm>
                <a:off x="5025356" y="2894621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4037682-C628-D8E3-7A32-21D2D99B3C2E}"/>
                  </a:ext>
                </a:extLst>
              </p:cNvPr>
              <p:cNvSpPr txBox="1"/>
              <p:nvPr/>
            </p:nvSpPr>
            <p:spPr>
              <a:xfrm>
                <a:off x="5108330" y="3230180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pl-PL" sz="1200" b="1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55%</a:t>
                </a:r>
              </a:p>
            </p:txBody>
          </p:sp>
          <p:pic>
            <p:nvPicPr>
              <p:cNvPr id="20" name="Graphic 19" descr="Flag outline">
                <a:extLst>
                  <a:ext uri="{FF2B5EF4-FFF2-40B4-BE49-F238E27FC236}">
                    <a16:creationId xmlns:a16="http://schemas.microsoft.com/office/drawing/2014/main" id="{F6621776-909D-6573-C682-9C9158E5F1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066842" y="3002356"/>
                <a:ext cx="501650" cy="501650"/>
              </a:xfrm>
              <a:prstGeom prst="rect">
                <a:avLst/>
              </a:prstGeom>
            </p:spPr>
          </p:pic>
          <p:pic>
            <p:nvPicPr>
              <p:cNvPr id="21" name="Graphic 20" descr="Flag outline">
                <a:extLst>
                  <a:ext uri="{FF2B5EF4-FFF2-40B4-BE49-F238E27FC236}">
                    <a16:creationId xmlns:a16="http://schemas.microsoft.com/office/drawing/2014/main" id="{3414FCBF-B0AE-276A-DA53-48F7BBB4CF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120817" y="2958157"/>
                <a:ext cx="501650" cy="501650"/>
              </a:xfrm>
              <a:prstGeom prst="rect">
                <a:avLst/>
              </a:prstGeom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7E31CE-E3FA-9F66-972A-EF9208F417D4}"/>
                </a:ext>
              </a:extLst>
            </p:cNvPr>
            <p:cNvSpPr txBox="1"/>
            <p:nvPr/>
          </p:nvSpPr>
          <p:spPr>
            <a:xfrm>
              <a:off x="4414707" y="3668859"/>
              <a:ext cx="155846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l-PL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krajów</a:t>
              </a:r>
              <a:br>
                <a:rPr lang="pl-PL">
                  <a:solidFill>
                    <a:schemeClr val="tx2"/>
                  </a:solidFill>
                </a:rPr>
              </a:br>
              <a:r>
                <a:rPr lang="pl-PL">
                  <a:solidFill>
                    <a:schemeClr val="tx2"/>
                  </a:solidFill>
                </a:rPr>
                <a:t>„za”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71F927-155D-C61E-6F2E-D4321BB265F9}"/>
                </a:ext>
              </a:extLst>
            </p:cNvPr>
            <p:cNvSpPr txBox="1"/>
            <p:nvPr/>
          </p:nvSpPr>
          <p:spPr>
            <a:xfrm>
              <a:off x="6027198" y="3658093"/>
              <a:ext cx="23512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l-PL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ludności UE</a:t>
              </a:r>
              <a:br>
                <a:rPr lang="pl-PL">
                  <a:solidFill>
                    <a:schemeClr val="tx2"/>
                  </a:solidFill>
                </a:rPr>
              </a:br>
              <a:r>
                <a:rPr lang="pl-PL">
                  <a:solidFill>
                    <a:schemeClr val="tx2"/>
                  </a:solidFill>
                </a:rPr>
                <a:t>„za”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996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dirty="0"/>
          </a:p>
          <a:p>
            <a:r>
              <a:rPr lang="pl-PL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Tak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pPr lvl="1"/>
            <a:r>
              <a:rPr lang="pl-PL" sz="3200"/>
              <a:t>Nie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Rada Europejska 100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800"/>
              <a:t>Kadencja przewodniczącego Rady Europejskiej trwa rok.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38FF4D-496B-FC5D-62A3-D437F74E61CE}"/>
              </a:ext>
            </a:extLst>
          </p:cNvPr>
          <p:cNvSpPr txBox="1"/>
          <p:nvPr/>
        </p:nvSpPr>
        <p:spPr>
          <a:xfrm>
            <a:off x="6797121" y="4223273"/>
            <a:ext cx="4154101" cy="676275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pl-PL" sz="2400" b="1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2,5 roku, przedłużana raz.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69108C1-4F26-9A63-CA3B-DA28D0CC8C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72650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C</a:t>
            </a:r>
          </a:p>
          <a:p>
            <a:pPr lvl="1"/>
            <a:endParaRPr lang="es-ES" dirty="0"/>
          </a:p>
          <a:p>
            <a:pPr lvl="1"/>
            <a:r>
              <a:rPr lang="pl-PL" sz="1800"/>
              <a:t>Rada Europejska spotyka się raz w miesiącu.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sz="1800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Rada Europejska wskazuje kierunek i priorytety działań politycznych UE.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Rada Europejska nie pełni funkcji ustawodawczych.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pl-PL" dirty="0"/>
              <a:t>Rada Europejska składa się z 27 szefów państw i rządów, przewodniczącego Rady Europejskiej </a:t>
            </a:r>
            <a:br>
              <a:rPr lang="en-GB" dirty="0"/>
            </a:br>
            <a:r>
              <a:rPr lang="pl-PL" dirty="0"/>
              <a:t>i przewodniczącego Komisji Europejskiej.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Rada Europejska 200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800"/>
              <a:t>Które ze zdań </a:t>
            </a:r>
            <a:r>
              <a:rPr lang="pl-PL" sz="2800" u="sng"/>
              <a:t>nie</a:t>
            </a:r>
            <a:r>
              <a:rPr lang="pl-PL" sz="2800"/>
              <a:t> jest prawdziwe?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3265AF8-8653-B69D-79B2-0FCC58EDB4E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4742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pl-PL" dirty="0"/>
              <a:t>Zdaje relację Parlamentowi Europejskiemu </a:t>
            </a:r>
            <a:br>
              <a:rPr lang="en-GB" dirty="0"/>
            </a:br>
            <a:r>
              <a:rPr lang="pl-PL" dirty="0"/>
              <a:t>z każdego szczytu UE.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sz="1800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Prowadzi szczyty Rady Europejskiej.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Gdy nie da się osiągnąć porozumienia, oddaje głos decydujący.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D</a:t>
            </a:r>
          </a:p>
          <a:p>
            <a:pPr lvl="1"/>
            <a:endParaRPr lang="es-ES" dirty="0"/>
          </a:p>
          <a:p>
            <a:pPr lvl="1"/>
            <a:r>
              <a:rPr lang="pl-PL"/>
              <a:t>Reprezentuje UE w stosunkach z krajami spoza UE.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406463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Rada Europejska 300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400"/>
              <a:t>Czego </a:t>
            </a:r>
            <a:r>
              <a:rPr lang="pl-PL" sz="2400" u="sng"/>
              <a:t>nie</a:t>
            </a:r>
            <a:r>
              <a:rPr lang="pl-PL" sz="2400"/>
              <a:t> robi przewodniczący Rady Europejskiej?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DEE963-2425-54EB-AD34-4C70FA1D04E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6586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 sz="4000"/>
              <a:t>Czym różni się Rada Europejska od Rady Europy?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Rada Europejska 400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7823319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l-PL" sz="2800" dirty="0">
                <a:solidFill>
                  <a:srgbClr val="00B050"/>
                </a:solidFill>
              </a:rPr>
              <a:t>Rada Europy to osobna organizacja międzyrządowa zajmująca się prawami człowieka. Liczy 46 członków i ma siedzibę </a:t>
            </a:r>
            <a:br>
              <a:rPr lang="en-GB" sz="2800" dirty="0">
                <a:solidFill>
                  <a:srgbClr val="00B050"/>
                </a:solidFill>
              </a:rPr>
            </a:br>
            <a:r>
              <a:rPr lang="pl-PL" sz="2800" dirty="0">
                <a:solidFill>
                  <a:srgbClr val="00B050"/>
                </a:solidFill>
              </a:rPr>
              <a:t>w Strasburgu. 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6E9D3D1-84C5-FECE-9B84-2A4F3DEEEA2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9547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dirty="0"/>
          </a:p>
          <a:p>
            <a:r>
              <a:rPr lang="pl-PL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Tak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pPr lvl="1"/>
            <a:r>
              <a:rPr lang="pl-PL" sz="3200"/>
              <a:t>Nie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Obywatele 100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800"/>
              <a:t>Wszyscy obywatele krajów UE są jednocześnie obywatelami UE.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E68F9C7-F487-4556-5E45-CD48D47431A1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75078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pl-PL" sz="1800" dirty="0"/>
              <a:t>Obywatele UE mogą podróżować po Unii tylko </a:t>
            </a:r>
            <a:br>
              <a:rPr lang="en-GB" sz="1800" dirty="0"/>
            </a:br>
            <a:r>
              <a:rPr lang="pl-PL" sz="1800" dirty="0"/>
              <a:t>z dowodem osobistym.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sz="1800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Obywatele UE mieszkający w innym kraju Unii mają immunitet dyplomatyczny.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Obywatele UE mogą wjechać do dowolnego kraju świata bez wizy.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D</a:t>
            </a:r>
          </a:p>
          <a:p>
            <a:pPr lvl="1"/>
            <a:endParaRPr lang="es-ES" dirty="0"/>
          </a:p>
          <a:p>
            <a:pPr lvl="1"/>
            <a:r>
              <a:rPr lang="pl-PL"/>
              <a:t>Obywatele UE mają prawo do bezpłatnych studiów w każdym kraju Unii.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Obywatele 200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800"/>
              <a:t>Które ze zdań jest prawdziwe?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D50BF6-5C96-C75E-5D62-B7EFD0969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3448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C</a:t>
            </a:r>
          </a:p>
          <a:p>
            <a:pPr lvl="1"/>
            <a:endParaRPr lang="es-ES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Jeśli jesteś obywatelem lub obywatelką UE, możesz pracować w dowolnym kraju Unii.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sz="1800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Jeśli jesteś obywatelem lub obywatelką UE, możesz mieszkać w dowolnym kraju Unii.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Jeśli jesteś obywatelem lub obywatelką UE, możesz kandydować w wyborach parlamentarnych w dowolnym kraju Unii.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D</a:t>
            </a:r>
          </a:p>
          <a:p>
            <a:pPr lvl="1"/>
            <a:endParaRPr lang="es-ES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Jeśli jesteś obywatelem lub obywatelką UE, możesz kandydować w wyborach samorządowych w dowolnym kraju Unii.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Obywatele 300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800"/>
              <a:t>Które ze zdań </a:t>
            </a:r>
            <a:r>
              <a:rPr lang="pl-PL" sz="2800" u="sng"/>
              <a:t>nie</a:t>
            </a:r>
            <a:r>
              <a:rPr lang="pl-PL" sz="2800"/>
              <a:t> jest prawdziwe?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6AAB2B8-2A97-A7BD-B4C3-DF13B988D61C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9981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pl-PL" sz="4000"/>
              <a:t>Czym jest europejska inicjatywa obywatelska?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Obywatele 400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7823319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400">
                <a:solidFill>
                  <a:srgbClr val="00B050"/>
                </a:solidFill>
                <a:latin typeface="Open Sans" panose="020B0606030504020204" pitchFamily="34" charset="0"/>
              </a:rPr>
              <a:t>Powstała w 2012 roku.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400">
                <a:solidFill>
                  <a:srgbClr val="00B050"/>
                </a:solidFill>
                <a:latin typeface="Open Sans" panose="020B0606030504020204" pitchFamily="34" charset="0"/>
              </a:rPr>
              <a:t>Obywatele UE uczestniczą w kształtowaniu unijnej polityki.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400">
                <a:solidFill>
                  <a:srgbClr val="00B050"/>
                </a:solidFill>
                <a:latin typeface="Open Sans" panose="020B0606030504020204" pitchFamily="34" charset="0"/>
              </a:rPr>
              <a:t>Inicjowana przez co najmniej siedmiu obywateli UE mieszkających w siedmiu różnych krajach Unii.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400">
                <a:solidFill>
                  <a:srgbClr val="00B050"/>
                </a:solidFill>
                <a:latin typeface="Open Sans" panose="020B0606030504020204" pitchFamily="34" charset="0"/>
              </a:rPr>
              <a:t>Poparta milionem podpisów.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27F889-7516-5CD4-5EB1-CFD59EA0650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8858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4">
            <a:extLst>
              <a:ext uri="{FF2B5EF4-FFF2-40B4-BE49-F238E27FC236}">
                <a16:creationId xmlns:a16="http://schemas.microsoft.com/office/drawing/2014/main" id="{20676E03-9BF0-09D3-0BB1-A52FD2603E31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568803" y="273503"/>
            <a:ext cx="7645032" cy="718658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44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Europa Quest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45CFE1-9845-7578-0F62-34B5ACEF9790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4">
            <a:extLst>
              <a:ext uri="{FF2B5EF4-FFF2-40B4-BE49-F238E27FC236}">
                <a16:creationId xmlns:a16="http://schemas.microsoft.com/office/drawing/2014/main" id="{F34A0524-2C04-34E6-5A72-B6221F413E3F}"/>
              </a:ext>
            </a:extLst>
          </p:cNvPr>
          <p:cNvSpPr txBox="1">
            <a:spLocks/>
          </p:cNvSpPr>
          <p:nvPr/>
        </p:nvSpPr>
        <p:spPr>
          <a:xfrm>
            <a:off x="555494" y="960788"/>
            <a:ext cx="7645032" cy="71865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pl-PL">
                <a:solidFill>
                  <a:schemeClr val="accent2"/>
                </a:solidFill>
              </a:rPr>
              <a:t>⸺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01ECA9B-F39A-CBB0-BB81-93AC848183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135762"/>
              </p:ext>
            </p:extLst>
          </p:nvPr>
        </p:nvGraphicFramePr>
        <p:xfrm>
          <a:off x="466724" y="2030819"/>
          <a:ext cx="8794236" cy="1605666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465706">
                  <a:extLst>
                    <a:ext uri="{9D8B030D-6E8A-4147-A177-3AD203B41FA5}">
                      <a16:colId xmlns:a16="http://schemas.microsoft.com/office/drawing/2014/main" val="1696146322"/>
                    </a:ext>
                  </a:extLst>
                </a:gridCol>
                <a:gridCol w="1465706">
                  <a:extLst>
                    <a:ext uri="{9D8B030D-6E8A-4147-A177-3AD203B41FA5}">
                      <a16:colId xmlns:a16="http://schemas.microsoft.com/office/drawing/2014/main" val="1059778183"/>
                    </a:ext>
                  </a:extLst>
                </a:gridCol>
                <a:gridCol w="1604687">
                  <a:extLst>
                    <a:ext uri="{9D8B030D-6E8A-4147-A177-3AD203B41FA5}">
                      <a16:colId xmlns:a16="http://schemas.microsoft.com/office/drawing/2014/main" val="210134769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1160319965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428984256"/>
                    </a:ext>
                  </a:extLst>
                </a:gridCol>
                <a:gridCol w="1286337">
                  <a:extLst>
                    <a:ext uri="{9D8B030D-6E8A-4147-A177-3AD203B41FA5}">
                      <a16:colId xmlns:a16="http://schemas.microsoft.com/office/drawing/2014/main" val="3949347340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HISTORIA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GEOGRAFIA 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INSTYTUCJE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RADA UE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RADA EUROPEJSKA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OBYWATELE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622303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26289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0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1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2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3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38152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4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5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6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7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8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9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56419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0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1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2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3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4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5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64755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CCD4E8E-34FC-8609-D40B-025A724AE2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374717"/>
              </p:ext>
            </p:extLst>
          </p:nvPr>
        </p:nvGraphicFramePr>
        <p:xfrm>
          <a:off x="466722" y="3931370"/>
          <a:ext cx="8897087" cy="1605666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362078">
                  <a:extLst>
                    <a:ext uri="{9D8B030D-6E8A-4147-A177-3AD203B41FA5}">
                      <a16:colId xmlns:a16="http://schemas.microsoft.com/office/drawing/2014/main" val="1481001424"/>
                    </a:ext>
                  </a:extLst>
                </a:gridCol>
                <a:gridCol w="1266092">
                  <a:extLst>
                    <a:ext uri="{9D8B030D-6E8A-4147-A177-3AD203B41FA5}">
                      <a16:colId xmlns:a16="http://schemas.microsoft.com/office/drawing/2014/main" val="1506110963"/>
                    </a:ext>
                  </a:extLst>
                </a:gridCol>
                <a:gridCol w="1547446">
                  <a:extLst>
                    <a:ext uri="{9D8B030D-6E8A-4147-A177-3AD203B41FA5}">
                      <a16:colId xmlns:a16="http://schemas.microsoft.com/office/drawing/2014/main" val="1120485638"/>
                    </a:ext>
                  </a:extLst>
                </a:gridCol>
                <a:gridCol w="1688124">
                  <a:extLst>
                    <a:ext uri="{9D8B030D-6E8A-4147-A177-3AD203B41FA5}">
                      <a16:colId xmlns:a16="http://schemas.microsoft.com/office/drawing/2014/main" val="1736543348"/>
                    </a:ext>
                  </a:extLst>
                </a:gridCol>
                <a:gridCol w="1547446">
                  <a:extLst>
                    <a:ext uri="{9D8B030D-6E8A-4147-A177-3AD203B41FA5}">
                      <a16:colId xmlns:a16="http://schemas.microsoft.com/office/drawing/2014/main" val="3909896527"/>
                    </a:ext>
                  </a:extLst>
                </a:gridCol>
                <a:gridCol w="1485901">
                  <a:extLst>
                    <a:ext uri="{9D8B030D-6E8A-4147-A177-3AD203B41FA5}">
                      <a16:colId xmlns:a16="http://schemas.microsoft.com/office/drawing/2014/main" val="3041833845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u="sng" kern="1200">
                          <a:solidFill>
                            <a:schemeClr val="dk1"/>
                          </a:solidFill>
                          <a:effectLst/>
                        </a:rPr>
                        <a:t>PROCES DECYZJNY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u="sng" kern="1200">
                          <a:solidFill>
                            <a:schemeClr val="dk1"/>
                          </a:solidFill>
                          <a:effectLst/>
                        </a:rPr>
                        <a:t>?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u="sng" kern="1200">
                          <a:solidFill>
                            <a:schemeClr val="dk1"/>
                          </a:solidFill>
                          <a:effectLst/>
                        </a:rPr>
                        <a:t>KRAJE UE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u="sng" kern="1200">
                          <a:solidFill>
                            <a:schemeClr val="dk1"/>
                          </a:solidFill>
                          <a:effectLst/>
                        </a:rPr>
                        <a:t>ROZSZERZENIE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u="sng" kern="1200">
                          <a:solidFill>
                            <a:schemeClr val="dk1"/>
                          </a:solidFill>
                          <a:effectLst/>
                        </a:rPr>
                        <a:t>PREZYDENCJA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u="sng" kern="1200">
                          <a:solidFill>
                            <a:schemeClr val="dk1"/>
                          </a:solidFill>
                          <a:effectLst/>
                        </a:rPr>
                        <a:t>JĘZYKI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233020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6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7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8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9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0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1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27167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2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3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4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5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6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7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95939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8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9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0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1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2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3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80584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4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5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6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7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8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9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9866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171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sz="1200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Trybunał Sprawiedliwości Unii Europejskiej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pPr lvl="1"/>
            <a:r>
              <a:rPr lang="pl-PL"/>
              <a:t>Europejski Komitet Ekonomiczno-Społeczny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Proces decyzyjny 100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800"/>
              <a:t>Który podmiot nie jest instytucją UE, ale jej organem doradczym?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37C4E4B-108A-472D-46B7-AA6CB2F50BF5}"/>
              </a:ext>
            </a:extLst>
          </p:cNvPr>
          <p:cNvSpPr txBox="1">
            <a:spLocks/>
          </p:cNvSpPr>
          <p:nvPr/>
        </p:nvSpPr>
        <p:spPr bwMode="auto">
          <a:xfrm>
            <a:off x="1381113" y="5196316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Więcej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6224002A-B019-7323-EA61-998A0023857F}"/>
              </a:ext>
            </a:extLst>
          </p:cNvPr>
          <p:cNvSpPr txBox="1">
            <a:spLocks/>
          </p:cNvSpPr>
          <p:nvPr/>
        </p:nvSpPr>
        <p:spPr bwMode="auto">
          <a:xfrm>
            <a:off x="7851676" y="519631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624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083278"/>
            <a:ext cx="5233549" cy="3409381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Europejski Komitet Ekonomiczno-Społeczny to organ doradczy UE, w którego skład wchodzą przedstawiciele organizacji pracowników </a:t>
            </a:r>
            <a:br>
              <a:rPr lang="en-GB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</a:br>
            <a:r>
              <a:rPr lang="pl-PL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i pracodawców oraz innych grup interesu. </a:t>
            </a:r>
          </a:p>
          <a:p>
            <a:pPr>
              <a:lnSpc>
                <a:spcPct val="150000"/>
              </a:lnSpc>
            </a:pPr>
            <a:r>
              <a:rPr lang="pl-PL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Wydaje on opinie w sprawach UE przeznaczone dla Komisji Europejskiej, Rady UE i Parlamentu Europejskiego.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Proces decyzyjny 100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800" i="1"/>
              <a:t>Informacja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BC6E06C-58FB-1671-A335-289DE9701723}"/>
              </a:ext>
            </a:extLst>
          </p:cNvPr>
          <p:cNvSpPr txBox="1">
            <a:spLocks/>
          </p:cNvSpPr>
          <p:nvPr/>
        </p:nvSpPr>
        <p:spPr>
          <a:xfrm>
            <a:off x="6254262" y="2083278"/>
            <a:ext cx="4874300" cy="3406949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l-PL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Trybunał Sprawiedliwości Unii Europejskiej dba o to, aby przepisy prawa były interpretowane i stosowane zgodnie </a:t>
            </a:r>
            <a:br>
              <a:rPr lang="en-GB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</a:br>
            <a:r>
              <a:rPr lang="pl-PL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z unijnymi traktatami.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A0E8798-190F-13D4-7AB7-FC3BC4A50B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27563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C</a:t>
            </a:r>
          </a:p>
          <a:p>
            <a:pPr lvl="1"/>
            <a:endParaRPr lang="es-ES" dirty="0"/>
          </a:p>
          <a:p>
            <a:pPr lvl="1"/>
            <a:r>
              <a:rPr lang="pl-PL" sz="1800"/>
              <a:t>Rada Europy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sz="1800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Rada Unii Europejskiej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Komisja Europejska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D</a:t>
            </a:r>
          </a:p>
          <a:p>
            <a:pPr lvl="1"/>
            <a:endParaRPr lang="es-ES" dirty="0"/>
          </a:p>
          <a:p>
            <a:pPr lvl="1"/>
            <a:r>
              <a:rPr lang="pl-PL"/>
              <a:t>Parlament Europejski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Proces decyzyjny 200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400"/>
              <a:t>Która z instytucji nie uczestniczy w podejmowaniu decyzji w UE?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07A627-E87B-B417-5FDF-DE80D31D4DF7}"/>
              </a:ext>
            </a:extLst>
          </p:cNvPr>
          <p:cNvSpPr txBox="1">
            <a:spLocks/>
          </p:cNvSpPr>
          <p:nvPr/>
        </p:nvSpPr>
        <p:spPr bwMode="auto">
          <a:xfrm>
            <a:off x="1512997" y="6010076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Więcej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289D5F8-991F-6AC9-BEC4-1FB6BA204BAF}"/>
              </a:ext>
            </a:extLst>
          </p:cNvPr>
          <p:cNvSpPr txBox="1">
            <a:spLocks/>
          </p:cNvSpPr>
          <p:nvPr/>
        </p:nvSpPr>
        <p:spPr bwMode="auto">
          <a:xfrm>
            <a:off x="7992011" y="6010076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5275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2827" y="2075937"/>
            <a:ext cx="5233549" cy="41253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1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Rada Unii Europejskiej, Parlament Europejski </a:t>
            </a:r>
            <a:br>
              <a:rPr lang="en-GB" sz="1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 Komisja Europejska odgrywają bardzo ważną rolę w procesie decyzyjnym UE, natomiast Rada Europy nie jest związana z Unią Europejską. </a:t>
            </a:r>
          </a:p>
          <a:p>
            <a:pPr>
              <a:lnSpc>
                <a:spcPct val="150000"/>
              </a:lnSpc>
            </a:pPr>
            <a:r>
              <a:rPr lang="pl-PL" sz="1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Rada Europy to osobna organizacja międzyrządowa zajmująca się głównie prawami człowieka. Składa się ona z 46 państw, w tym ze wszystkich 27 krajów UE.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347609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Proces decyzyjny 200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800" i="1"/>
              <a:t>Informacja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2" name="Picture 2" descr="Map of the Council of Europe 46 member states">
            <a:extLst>
              <a:ext uri="{FF2B5EF4-FFF2-40B4-BE49-F238E27FC236}">
                <a16:creationId xmlns:a16="http://schemas.microsoft.com/office/drawing/2014/main" id="{5988D701-49E3-E87C-F0D6-8AD159DD3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64"/>
          <a:stretch/>
        </p:blipFill>
        <p:spPr bwMode="auto">
          <a:xfrm>
            <a:off x="6862104" y="1226035"/>
            <a:ext cx="2403523" cy="497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B26E8E23-0A66-581B-0B9C-17A4A548B2F3}"/>
              </a:ext>
            </a:extLst>
          </p:cNvPr>
          <p:cNvSpPr txBox="1">
            <a:spLocks/>
          </p:cNvSpPr>
          <p:nvPr/>
        </p:nvSpPr>
        <p:spPr bwMode="auto">
          <a:xfrm>
            <a:off x="9096911" y="586314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8677702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C</a:t>
            </a:r>
          </a:p>
          <a:p>
            <a:pPr lvl="1"/>
            <a:endParaRPr lang="es-ES" dirty="0"/>
          </a:p>
          <a:p>
            <a:pPr lvl="1"/>
            <a:r>
              <a:rPr lang="pl-PL"/>
              <a:t>swojego okręgu wyborczego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sz="1800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swojej partii/grupy politycznej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swojego kraju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D</a:t>
            </a:r>
          </a:p>
          <a:p>
            <a:pPr lvl="1"/>
            <a:endParaRPr lang="es-ES" dirty="0"/>
          </a:p>
          <a:p>
            <a:pPr lvl="1"/>
            <a:r>
              <a:rPr lang="pl-PL"/>
              <a:t>Unii Europejskiej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Proces decyzyjny 300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400"/>
              <a:t>Unijni komisarze reprezentują interesy: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B16D5B9-1738-140C-C8B3-6AC0FF1168C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7375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pl-PL" sz="4000"/>
              <a:t>Czym jest Coreper?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Proces decyzyjny 400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9221617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>
                <a:solidFill>
                  <a:srgbClr val="00B050"/>
                </a:solidFill>
                <a:latin typeface="Open Sans" panose="020B0606030504020204" pitchFamily="34" charset="0"/>
              </a:rPr>
              <a:t>Coreper to skrócona nazwa Komitetu Stałych Przedstawicieli Rządów Państw Członkowskich. Coreper przede wszystkim: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>
                <a:solidFill>
                  <a:srgbClr val="00B050"/>
                </a:solidFill>
              </a:rPr>
              <a:t>koordynuje i przygotowuje prace poszczególnych składów Rady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>
                <a:solidFill>
                  <a:srgbClr val="00B050"/>
                </a:solidFill>
              </a:rPr>
              <a:t>dba o spójność unijnych polityk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>
                <a:solidFill>
                  <a:srgbClr val="00B050"/>
                </a:solidFill>
              </a:rPr>
              <a:t>wypracowuje porozumienia i kompromisy, które następnie są przedkładane Radzie do przyjęcia.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FF120A7-6F91-4293-A44C-A9EB114006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4533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przepływ towarów, usług, ludzi i kapitału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pPr lvl="1"/>
            <a:r>
              <a:rPr lang="pl-PL"/>
              <a:t>przepływ towarów, usług, ludzi i zwierząt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? 100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800"/>
              <a:t>Cztery swobody UE to: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D3ABE4E-5036-8396-B8E9-8A90FA375C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13958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C</a:t>
            </a:r>
          </a:p>
          <a:p>
            <a:pPr lvl="1"/>
            <a:endParaRPr lang="es-ES" dirty="0"/>
          </a:p>
          <a:p>
            <a:pPr lvl="1"/>
            <a:r>
              <a:rPr lang="pl-PL"/>
              <a:t>Wolfgang Amadeusz Mozart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sz="1800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Giuseppe Verdi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Jan Sebastian Bach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D</a:t>
            </a:r>
          </a:p>
          <a:p>
            <a:pPr lvl="1"/>
            <a:endParaRPr lang="es-ES" dirty="0"/>
          </a:p>
          <a:p>
            <a:pPr lvl="1"/>
            <a:r>
              <a:rPr lang="pl-PL"/>
              <a:t>Antonio Vivaldi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? 200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400"/>
              <a:t>Który włoski kompozytor jest najbardziej znany z utworu „Cztery pory roku” i uchodzi za jednego z największych kompozytorów barokowych?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1196603-B9C8-611D-3306-61B51CE177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9459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C</a:t>
            </a:r>
          </a:p>
          <a:p>
            <a:pPr lvl="1"/>
            <a:endParaRPr lang="es-ES" dirty="0"/>
          </a:p>
          <a:p>
            <a:pPr lvl="1"/>
            <a:r>
              <a:rPr lang="pl-PL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sz="1800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D</a:t>
            </a:r>
          </a:p>
          <a:p>
            <a:pPr lvl="1"/>
            <a:endParaRPr lang="es-ES" dirty="0"/>
          </a:p>
          <a:p>
            <a:pPr lvl="1"/>
            <a:r>
              <a:rPr lang="pl-PL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 dirty="0"/>
              <a:t>? 300</a:t>
            </a:r>
          </a:p>
          <a:p>
            <a:pPr>
              <a:lnSpc>
                <a:spcPts val="3000"/>
              </a:lnSpc>
            </a:pPr>
            <a:r>
              <a:rPr lang="pl-PL" dirty="0">
                <a:solidFill>
                  <a:schemeClr val="accent2"/>
                </a:solidFill>
              </a:rPr>
              <a:t>⸺</a:t>
            </a:r>
          </a:p>
          <a:p>
            <a:r>
              <a:rPr lang="pl-PL" sz="2400" dirty="0"/>
              <a:t>Ile krajów UE ma na swojej fladze kolor czarny?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11AF3F8-D3D0-EDD9-9DEA-37142FED164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802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pl-PL" sz="4000"/>
              <a:t>Czym jest pomocniczość?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? 400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9221617" cy="1132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rgbClr val="00B050"/>
                </a:solidFill>
                <a:latin typeface="Arial" panose="020B0604020202020204" pitchFamily="34" charset="0"/>
              </a:rPr>
              <a:t>Zasada </a:t>
            </a:r>
            <a:r>
              <a:rPr lang="pl-PL" b="1">
                <a:solidFill>
                  <a:srgbClr val="00B050"/>
                </a:solidFill>
                <a:latin typeface="Arial" panose="020B0604020202020204" pitchFamily="34" charset="0"/>
              </a:rPr>
              <a:t>pomocniczości</a:t>
            </a:r>
            <a:r>
              <a:rPr lang="pl-PL">
                <a:solidFill>
                  <a:srgbClr val="00B050"/>
                </a:solidFill>
                <a:latin typeface="Arial" panose="020B0604020202020204" pitchFamily="34" charset="0"/>
              </a:rPr>
              <a:t> została zapisana w art. 5 ust. 3 Traktatu o Unii Europejskiej. Dzięki niej decyzje zapadają na szczeblu najbliższym obywatelom. W tym celu należy sprawdzić, czy działanie na szczeblu UE jest potrzebne, czy raczej można podjąć działania na szczeblu krajowym, regionalnym lub lokalnym.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061D45C-585F-5AAF-A49D-D81D97AA69F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2463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dirty="0"/>
          </a:p>
          <a:p>
            <a:r>
              <a:rPr lang="pl-PL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2012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pPr lvl="1"/>
            <a:r>
              <a:rPr lang="pl-PL" sz="3200"/>
              <a:t>1957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 dirty="0"/>
              <a:t>Historia 100</a:t>
            </a:r>
          </a:p>
          <a:p>
            <a:pPr>
              <a:lnSpc>
                <a:spcPts val="3000"/>
              </a:lnSpc>
            </a:pPr>
            <a:r>
              <a:rPr lang="pl-PL" dirty="0">
                <a:solidFill>
                  <a:schemeClr val="accent2"/>
                </a:solidFill>
              </a:rPr>
              <a:t>⸺</a:t>
            </a:r>
          </a:p>
          <a:p>
            <a:pPr algn="l"/>
            <a:r>
              <a:rPr lang="pl-PL" sz="2800" dirty="0"/>
              <a:t>Unia Europejska otrzymała Pokojową Nagrodę Nobla </a:t>
            </a:r>
            <a:br>
              <a:rPr lang="en-GB" sz="2800" dirty="0"/>
            </a:br>
            <a:r>
              <a:rPr lang="pl-PL" sz="2800" dirty="0"/>
              <a:t>w roku: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56140B1-CDCC-705B-AAFC-3BBD645F5B6B}"/>
              </a:ext>
            </a:extLst>
          </p:cNvPr>
          <p:cNvSpPr txBox="1">
            <a:spLocks/>
          </p:cNvSpPr>
          <p:nvPr/>
        </p:nvSpPr>
        <p:spPr bwMode="auto">
          <a:xfrm>
            <a:off x="7721600" y="507062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01892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Morze Czerwone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pPr lvl="1"/>
            <a:r>
              <a:rPr lang="pl-PL"/>
              <a:t>Morze Czarne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Kraje UE 100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800"/>
              <a:t>Nad którym morzem leży Bułgaria?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80C724-094D-8AC2-6DD5-57CE442005C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1326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90373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C</a:t>
            </a:r>
          </a:p>
          <a:p>
            <a:pPr lvl="1"/>
            <a:endParaRPr lang="es-ES" dirty="0"/>
          </a:p>
          <a:p>
            <a:pPr lvl="1"/>
            <a:r>
              <a:rPr lang="pl-PL"/>
              <a:t>Dania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sz="1800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Luksemburg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Francja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D</a:t>
            </a:r>
          </a:p>
          <a:p>
            <a:pPr lvl="1"/>
            <a:endParaRPr lang="es-ES" dirty="0"/>
          </a:p>
          <a:p>
            <a:pPr lvl="1"/>
            <a:r>
              <a:rPr lang="pl-PL"/>
              <a:t>Cypr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Kraje UE 200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400"/>
              <a:t>Układ z Schengen nosi nazwę miasta. W którym kraju się ono znajduje?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A2AB3C7-934E-10E1-55DC-A51EC74950E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4611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C</a:t>
            </a:r>
          </a:p>
          <a:p>
            <a:pPr lvl="1"/>
            <a:endParaRPr lang="es-ES" dirty="0"/>
          </a:p>
          <a:p>
            <a:pPr lvl="1"/>
            <a:r>
              <a:rPr lang="pl-PL"/>
              <a:t>Finlandia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sz="1800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Litwa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Estonia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D</a:t>
            </a:r>
          </a:p>
          <a:p>
            <a:pPr lvl="1"/>
            <a:endParaRPr lang="es-ES" dirty="0"/>
          </a:p>
          <a:p>
            <a:pPr lvl="1"/>
            <a:r>
              <a:rPr lang="pl-PL"/>
              <a:t>Łotwa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Kraje UE 300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400"/>
              <a:t>Stolica którego kraju </a:t>
            </a:r>
            <a:r>
              <a:rPr lang="pl-PL" sz="2400" u="sng"/>
              <a:t>nie</a:t>
            </a:r>
            <a:r>
              <a:rPr lang="pl-PL" sz="2400"/>
              <a:t> leży na wybrzeżu?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5C80674-5B04-DAA5-3B70-D2C47B3C071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0788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 sz="4000"/>
              <a:t>Który z krajów UE jako jedyny jest stałym członkiem Rady Bezpieczeństwa ONZ?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Kraje UE 400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842238" y="4212053"/>
            <a:ext cx="6395370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800">
                <a:solidFill>
                  <a:srgbClr val="00B050"/>
                </a:solidFill>
                <a:latin typeface="Arial" panose="020B0604020202020204" pitchFamily="34" charset="0"/>
              </a:rPr>
              <a:t>Francja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AA4130E-5F60-5A4B-A413-B633FE31950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988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pPr lvl="1"/>
            <a:r>
              <a:rPr lang="pl-PL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Rozszerzenie 100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800"/>
              <a:t>Ile krajów przystąpiło do UE w latach 90.?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A66EDE1-3074-5419-A026-57699DA5A279}"/>
              </a:ext>
            </a:extLst>
          </p:cNvPr>
          <p:cNvSpPr txBox="1">
            <a:spLocks/>
          </p:cNvSpPr>
          <p:nvPr/>
        </p:nvSpPr>
        <p:spPr bwMode="auto">
          <a:xfrm>
            <a:off x="1960685" y="4954888"/>
            <a:ext cx="6898703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>
                <a:solidFill>
                  <a:srgbClr val="00B050"/>
                </a:solidFill>
                <a:latin typeface="Arial" panose="020B0604020202020204" pitchFamily="34" charset="0"/>
              </a:rPr>
              <a:t>Austria, Finlandia, Szwecja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330FA14A-CB67-C779-F2D5-A5FE03E62BA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2891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C</a:t>
            </a:r>
          </a:p>
          <a:p>
            <a:pPr lvl="1"/>
            <a:endParaRPr lang="es-ES" dirty="0"/>
          </a:p>
          <a:p>
            <a:pPr lvl="1"/>
            <a:r>
              <a:rPr lang="pl-PL"/>
              <a:t>Komitet UE ds. Rozszerzenia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sz="1800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Parlament Europejski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Rada UE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D</a:t>
            </a:r>
          </a:p>
          <a:p>
            <a:pPr lvl="1"/>
            <a:endParaRPr lang="es-ES" dirty="0"/>
          </a:p>
          <a:p>
            <a:pPr lvl="1"/>
            <a:r>
              <a:rPr lang="pl-PL"/>
              <a:t>Komisja Europejska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Rozszerzenie 200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400"/>
              <a:t>Która instytucja UE negocjuje z krajami kandydującymi do UE, obserwuje ich postępy i zdaje relację pozostałym instytucjom?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14F499E0-80FF-046B-6E22-79802775F57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4662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C</a:t>
            </a:r>
          </a:p>
          <a:p>
            <a:pPr lvl="1"/>
            <a:endParaRPr lang="es-ES" dirty="0"/>
          </a:p>
          <a:p>
            <a:pPr lvl="1"/>
            <a:r>
              <a:rPr lang="pl-PL"/>
              <a:t>Sprawna gospodarka rynkowa oraz zdolność do sprostania konkurencji i siłom rynkowym w UE.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sz="1800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Chęć współpracy z innymi państwami członkowskimi na rzecz poprawy przepisów UE.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Stabilne instytucje gwarantujące demokrację, praworządność, prawa człowieka oraz ochronę mniejszości.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D</a:t>
            </a:r>
          </a:p>
          <a:p>
            <a:pPr lvl="1"/>
            <a:endParaRPr lang="es-ES" dirty="0"/>
          </a:p>
          <a:p>
            <a:pPr lvl="1"/>
            <a:r>
              <a:rPr lang="pl-PL"/>
              <a:t>Zdolność do wzięcia na siebie obowiązków członka UE i ich skutecznego wypełniania.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Rozszerzenie 300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400"/>
              <a:t>Które z kryteriów </a:t>
            </a:r>
            <a:r>
              <a:rPr lang="pl-PL" sz="2400" u="sng"/>
              <a:t>nie</a:t>
            </a:r>
            <a:r>
              <a:rPr lang="pl-PL" sz="2400"/>
              <a:t> decyduje o przyjęciu kraju do UE?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E07DB5-EB35-8E01-B360-0A6041985EC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6805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 sz="4000"/>
              <a:t>Wymień co najmniej sześć krajów kandydujących.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Rozszerzenie 400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>
                <a:solidFill>
                  <a:srgbClr val="00B050"/>
                </a:solidFill>
              </a:rPr>
              <a:t>Serbia</a:t>
            </a:r>
          </a:p>
          <a:p>
            <a:r>
              <a:rPr lang="pl-PL" sz="2400">
                <a:solidFill>
                  <a:srgbClr val="00B050"/>
                </a:solidFill>
              </a:rPr>
              <a:t>Czarnogóra</a:t>
            </a:r>
          </a:p>
          <a:p>
            <a:r>
              <a:rPr lang="pl-PL" sz="2400">
                <a:solidFill>
                  <a:srgbClr val="00B050"/>
                </a:solidFill>
              </a:rPr>
              <a:t>Turcja</a:t>
            </a:r>
          </a:p>
          <a:p>
            <a:r>
              <a:rPr lang="pl-PL" sz="2400">
                <a:solidFill>
                  <a:srgbClr val="00B050"/>
                </a:solidFill>
              </a:rPr>
              <a:t>Macedonia Północna</a:t>
            </a:r>
          </a:p>
          <a:p>
            <a:r>
              <a:rPr lang="pl-PL" sz="2400">
                <a:solidFill>
                  <a:srgbClr val="00B050"/>
                </a:solidFill>
              </a:rPr>
              <a:t>Albania</a:t>
            </a:r>
          </a:p>
          <a:p>
            <a:r>
              <a:rPr lang="pl-PL" sz="2400">
                <a:solidFill>
                  <a:srgbClr val="00B050"/>
                </a:solidFill>
              </a:rPr>
              <a:t>Mołdawia</a:t>
            </a:r>
          </a:p>
          <a:p>
            <a:r>
              <a:rPr lang="pl-PL" sz="2400">
                <a:solidFill>
                  <a:srgbClr val="00B050"/>
                </a:solidFill>
              </a:rPr>
              <a:t>Ukraina</a:t>
            </a:r>
          </a:p>
          <a:p>
            <a:r>
              <a:rPr lang="pl-PL" sz="2400">
                <a:solidFill>
                  <a:srgbClr val="00B050"/>
                </a:solidFill>
              </a:rPr>
              <a:t>Bośnia i Hercegowina</a:t>
            </a:r>
          </a:p>
          <a:p>
            <a:r>
              <a:rPr lang="pl-PL" sz="2400">
                <a:solidFill>
                  <a:srgbClr val="00B050"/>
                </a:solidFill>
              </a:rPr>
              <a:t>Gruzja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DE44312-6003-6C0E-0CB8-CBA385506C9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656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co posiedzenie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pPr lvl="1"/>
            <a:r>
              <a:rPr lang="pl-PL"/>
              <a:t>co sześć miesięcy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Prezydencja 100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800"/>
              <a:t>Prezydencja w Radzie UE zmienia się: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0AB9637-3D19-C214-D4AB-C42909FCE005}"/>
              </a:ext>
            </a:extLst>
          </p:cNvPr>
          <p:cNvSpPr txBox="1">
            <a:spLocks/>
          </p:cNvSpPr>
          <p:nvPr/>
        </p:nvSpPr>
        <p:spPr bwMode="auto">
          <a:xfrm>
            <a:off x="8080911" y="559003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1272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C</a:t>
            </a:r>
          </a:p>
          <a:p>
            <a:pPr lvl="1"/>
            <a:endParaRPr lang="es-ES" dirty="0"/>
          </a:p>
          <a:p>
            <a:pPr lvl="1"/>
            <a:r>
              <a:rPr lang="pl-PL"/>
              <a:t>Mianuje przewodniczącego Komisji Europejskiej.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sz="1800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Przewodniczy posiedzeniom poszczególnych składów Rady.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Organizuje wiele formalnych i nieformalnych posiedzeń w Brukseli i w swoim kraju.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D</a:t>
            </a:r>
          </a:p>
          <a:p>
            <a:pPr lvl="1"/>
            <a:endParaRPr lang="es-ES" dirty="0"/>
          </a:p>
          <a:p>
            <a:pPr lvl="1"/>
            <a:r>
              <a:rPr lang="pl-PL"/>
              <a:t>Reprezentuje Radę w stosunkach z innymi instytucjami UE.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Prezydencja 200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400"/>
              <a:t>Czego </a:t>
            </a:r>
            <a:r>
              <a:rPr lang="pl-PL" sz="2400" u="sng"/>
              <a:t>nie</a:t>
            </a:r>
            <a:r>
              <a:rPr lang="pl-PL" sz="2400"/>
              <a:t> robi rotacyjna prezydencja Rady?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3D34E94-4B1F-B62B-7C77-465BAF2E82D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086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C</a:t>
            </a:r>
          </a:p>
          <a:p>
            <a:pPr lvl="1"/>
            <a:endParaRPr lang="es-ES" dirty="0"/>
          </a:p>
          <a:p>
            <a:pPr lvl="1"/>
            <a:r>
              <a:rPr lang="pl-PL" sz="1800"/>
              <a:t>Wszedł w życie traktat lizboński, a wraz z nim zmienił się sposób działania UE.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sz="1800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Do Unii przystąpiło 10 nowych krajów i liczba jej członków wzrosła do 25.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pPr lvl="1"/>
            <a:r>
              <a:rPr lang="pl-PL" sz="1800"/>
              <a:t>Do obiegu weszło euro.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pl-PL" dirty="0"/>
              <a:t>Podczas wyborów europejskich o stanowisko przewodniczącego Komisji Europejskiej po raz pierwszy konkurowało kilkoro kandydatów.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Historia 200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800"/>
              <a:t>Jakie ważne wydarzenie miało miejsce w UE w 2002 roku?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BA1417A-6982-CDB0-FD86-C72F9ABDD878}"/>
              </a:ext>
            </a:extLst>
          </p:cNvPr>
          <p:cNvSpPr txBox="1">
            <a:spLocks/>
          </p:cNvSpPr>
          <p:nvPr/>
        </p:nvSpPr>
        <p:spPr bwMode="auto">
          <a:xfrm>
            <a:off x="7874000" y="60122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7706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C</a:t>
            </a:r>
          </a:p>
          <a:p>
            <a:pPr lvl="1"/>
            <a:endParaRPr lang="es-ES" dirty="0"/>
          </a:p>
          <a:p>
            <a:pPr lvl="1"/>
            <a:r>
              <a:rPr lang="pl-PL"/>
              <a:t>Hiszpania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sz="1800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Niemcy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Luksemburg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D</a:t>
            </a:r>
          </a:p>
          <a:p>
            <a:pPr lvl="1"/>
            <a:endParaRPr lang="es-ES" dirty="0"/>
          </a:p>
          <a:p>
            <a:pPr lvl="1"/>
            <a:r>
              <a:rPr lang="pl-PL"/>
              <a:t>Dania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Prezydencja 300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1800"/>
              <a:t>Który kraj nigdy nie sprawował prezydencji w Radzie przed latami 80.?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00ABEF1-0CB1-42C7-0CFE-B0C2E2C402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69854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 sz="4000"/>
              <a:t>Kraj sprawujący prezydencję </a:t>
            </a:r>
            <a:r>
              <a:rPr lang="pl-PL" sz="4000" u="sng"/>
              <a:t>nie</a:t>
            </a:r>
            <a:r>
              <a:rPr lang="pl-PL" sz="4000"/>
              <a:t> przewodniczy jednemu ze składów Rady. Któremu?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Prezydencja 400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>
                <a:solidFill>
                  <a:srgbClr val="00B050"/>
                </a:solidFill>
              </a:rPr>
              <a:t>Sprawy zagraniczne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842A466-AC03-7F5A-9767-89F90F17DB72}"/>
              </a:ext>
            </a:extLst>
          </p:cNvPr>
          <p:cNvSpPr txBox="1">
            <a:spLocks/>
          </p:cNvSpPr>
          <p:nvPr/>
        </p:nvSpPr>
        <p:spPr bwMode="auto">
          <a:xfrm>
            <a:off x="1512997" y="5612119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Więcej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C33530AC-1218-B65C-74FD-8F15519EF620}"/>
              </a:ext>
            </a:extLst>
          </p:cNvPr>
          <p:cNvSpPr txBox="1">
            <a:spLocks/>
          </p:cNvSpPr>
          <p:nvPr/>
        </p:nvSpPr>
        <p:spPr bwMode="auto">
          <a:xfrm>
            <a:off x="7769472" y="561211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8651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79431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 sz="2800"/>
              <a:t>Posiedzeniom Rady do Spraw Zagranicznych przewodniczy wysoki przedstawiciel Unii do spraw zagranicznych i polityki bezpieczeństwa. </a:t>
            </a:r>
          </a:p>
          <a:p>
            <a:endParaRPr lang="en-GB" sz="2800" dirty="0"/>
          </a:p>
          <a:p>
            <a:r>
              <a:rPr lang="pl-PL"/>
              <a:t>Jeżeli jednak Rada do Spraw Zagranicznych dyskutuje o polityce handlowej, przewodniczy jej przedstawiciel państwa członkowskiego UE, które sprawuje prezydencję w Radzie UE.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Prezydencja 400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pPr>
              <a:lnSpc>
                <a:spcPts val="3000"/>
              </a:lnSpc>
            </a:pPr>
            <a:r>
              <a:rPr lang="pl-PL" i="1">
                <a:solidFill>
                  <a:schemeClr val="tx2">
                    <a:lumMod val="60000"/>
                    <a:lumOff val="40000"/>
                  </a:schemeClr>
                </a:solidFill>
              </a:rPr>
              <a:t>Informacja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411608-A1FA-1BDD-82BA-92B6CBB04B6F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20252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pPr lvl="1"/>
            <a:r>
              <a:rPr lang="pl-PL"/>
              <a:t>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Języki 100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800"/>
              <a:t>Ile języków urzędowych ma UE?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A736393F-C245-E308-90DB-3F16AA9960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07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C</a:t>
            </a:r>
          </a:p>
          <a:p>
            <a:pPr lvl="1"/>
            <a:endParaRPr lang="es-ES" dirty="0"/>
          </a:p>
          <a:p>
            <a:pPr lvl="1"/>
            <a:r>
              <a:rPr lang="pl-PL"/>
              <a:t>Od weneckiego zwrotu </a:t>
            </a:r>
            <a:r>
              <a:rPr lang="pl-PL" i="1"/>
              <a:t>s-ciào vostro</a:t>
            </a:r>
            <a:r>
              <a:rPr lang="pl-PL"/>
              <a:t>, znaczącego „Jestem pańskim niewolnikiem”.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sz="1800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Od tradycyjnego łacińskiego imienia Caius.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Tak weneccy gondolierzy krzyczeli do siebie we mgle, żeby uniknąć zderzenia.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D</a:t>
            </a:r>
          </a:p>
          <a:p>
            <a:pPr lvl="1"/>
            <a:endParaRPr lang="es-ES" dirty="0"/>
          </a:p>
          <a:p>
            <a:pPr lvl="1"/>
            <a:r>
              <a:rPr lang="pl-PL"/>
              <a:t>Jego pochodzenie nie jest oczywiste.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Języki 200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400"/>
              <a:t>Skąd pochodzi słowo </a:t>
            </a:r>
            <a:r>
              <a:rPr lang="pl-PL" sz="2400" i="1"/>
              <a:t>ciao</a:t>
            </a:r>
            <a:r>
              <a:rPr lang="pl-PL" sz="240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A721524-3E7B-905D-37F6-692D8A5973A7}"/>
              </a:ext>
            </a:extLst>
          </p:cNvPr>
          <p:cNvSpPr txBox="1">
            <a:spLocks/>
          </p:cNvSpPr>
          <p:nvPr/>
        </p:nvSpPr>
        <p:spPr bwMode="auto">
          <a:xfrm>
            <a:off x="7992011" y="59300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53022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C</a:t>
            </a:r>
          </a:p>
          <a:p>
            <a:pPr lvl="1"/>
            <a:endParaRPr lang="es-ES" dirty="0"/>
          </a:p>
          <a:p>
            <a:pPr lvl="1"/>
            <a:r>
              <a:rPr lang="pl-PL"/>
              <a:t>Na zdrowie!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sz="1800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Kocham cię.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Miło cię poznać.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D</a:t>
            </a:r>
          </a:p>
          <a:p>
            <a:pPr lvl="1"/>
            <a:endParaRPr lang="es-ES" dirty="0"/>
          </a:p>
          <a:p>
            <a:pPr lvl="1"/>
            <a:r>
              <a:rPr lang="pl-PL"/>
              <a:t>To nie jest estońskie słowo.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Języki 300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400"/>
              <a:t>Co oznacza estońskie słowo </a:t>
            </a:r>
            <a:r>
              <a:rPr lang="pl-PL" sz="2400" i="1"/>
              <a:t>terviseks</a:t>
            </a:r>
            <a:r>
              <a:rPr lang="pl-PL" sz="240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D1AA5A-E358-DB97-6D68-F4D825AB196F}"/>
              </a:ext>
            </a:extLst>
          </p:cNvPr>
          <p:cNvSpPr txBox="1">
            <a:spLocks/>
          </p:cNvSpPr>
          <p:nvPr/>
        </p:nvSpPr>
        <p:spPr bwMode="auto">
          <a:xfrm>
            <a:off x="8195211" y="601007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62649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 sz="2800"/>
              <a:t>Dwa kraje UE nie poprosiły, aby jeden z ich ogólnonarodowych języków urzędowych stał się językiem urzędowym UE. Które? </a:t>
            </a:r>
          </a:p>
          <a:p>
            <a:endParaRPr lang="en-GB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Języki 400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>
                <a:solidFill>
                  <a:srgbClr val="00B050"/>
                </a:solidFill>
              </a:rPr>
              <a:t>Luksemburg i Cypr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1ABD5E1-742F-FDDD-1F02-1B3E39C399D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59780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C</a:t>
            </a:r>
          </a:p>
          <a:p>
            <a:pPr lvl="1"/>
            <a:endParaRPr lang="es-ES" dirty="0"/>
          </a:p>
          <a:p>
            <a:pPr lvl="1"/>
            <a:r>
              <a:rPr lang="pl-PL" sz="1800"/>
              <a:t>w 1993 roku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sz="1800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w 1957 roku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pPr lvl="1"/>
            <a:r>
              <a:rPr lang="pl-PL" sz="1800"/>
              <a:t>w 1989 roku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D</a:t>
            </a:r>
          </a:p>
          <a:p>
            <a:pPr lvl="1"/>
            <a:endParaRPr lang="es-ES" dirty="0"/>
          </a:p>
          <a:p>
            <a:pPr lvl="1"/>
            <a:r>
              <a:rPr lang="pl-PL" sz="1800"/>
              <a:t>w 2009 roku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Historia 300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000"/>
              <a:t>Kiedy objął urząd pierwszy stały przewodniczący Rady Europejskiej?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956BE9B-4328-D7E7-6EF8-6E110401235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6731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 sz="4000"/>
              <a:t>W 1987 roku o członkostwo w UE wystąpił kraj spoza Europy. Który? </a:t>
            </a:r>
          </a:p>
          <a:p>
            <a:endParaRPr lang="es-ES" sz="1800" dirty="0"/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Historia 400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070371" y="4363835"/>
            <a:ext cx="5406879" cy="1399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l-PL" sz="4800">
                <a:solidFill>
                  <a:srgbClr val="00B050"/>
                </a:solidFill>
              </a:rPr>
              <a:t>Maroko</a:t>
            </a:r>
            <a:r>
              <a:rPr lang="pl-PL" sz="480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F36518-7908-921C-E4C3-661FA4BD6E8A}"/>
              </a:ext>
            </a:extLst>
          </p:cNvPr>
          <p:cNvSpPr txBox="1">
            <a:spLocks/>
          </p:cNvSpPr>
          <p:nvPr/>
        </p:nvSpPr>
        <p:spPr bwMode="auto">
          <a:xfrm>
            <a:off x="78777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2715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dirty="0"/>
          </a:p>
          <a:p>
            <a:r>
              <a:rPr lang="pl-PL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Pireneje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pPr lvl="1"/>
            <a:r>
              <a:rPr lang="pl-PL" sz="3200"/>
              <a:t>Apeniny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 dirty="0"/>
              <a:t>Geografia 100</a:t>
            </a:r>
          </a:p>
          <a:p>
            <a:pPr>
              <a:lnSpc>
                <a:spcPts val="3000"/>
              </a:lnSpc>
            </a:pPr>
            <a:r>
              <a:rPr lang="pl-PL" dirty="0">
                <a:solidFill>
                  <a:schemeClr val="accent2"/>
                </a:solidFill>
              </a:rPr>
              <a:t>⸺</a:t>
            </a:r>
          </a:p>
          <a:p>
            <a:r>
              <a:rPr lang="pl-PL" sz="2800" dirty="0"/>
              <a:t>Które góry oddzielają Francję od Hiszpanii i mają około </a:t>
            </a:r>
            <a:br>
              <a:rPr lang="en-GB" sz="2800" dirty="0"/>
            </a:br>
            <a:r>
              <a:rPr lang="pl-PL" sz="2800" dirty="0"/>
              <a:t>430 km długości?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AB6D86-BF67-5FBA-5889-2D1C626DC1B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30209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C</a:t>
            </a:r>
          </a:p>
          <a:p>
            <a:pPr lvl="1"/>
            <a:endParaRPr lang="es-ES" dirty="0"/>
          </a:p>
          <a:p>
            <a:pPr lvl="1"/>
            <a:r>
              <a:rPr lang="pl-PL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l-PL"/>
              <a:t>A</a:t>
            </a:r>
          </a:p>
          <a:p>
            <a:endParaRPr lang="es-ES" sz="1800" dirty="0"/>
          </a:p>
          <a:p>
            <a:r>
              <a:rPr lang="pl-PL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B</a:t>
            </a:r>
          </a:p>
          <a:p>
            <a:pPr lvl="1"/>
            <a:endParaRPr lang="es-ES" dirty="0"/>
          </a:p>
          <a:p>
            <a:pPr lvl="1"/>
            <a:r>
              <a:rPr lang="pl-PL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l-PL"/>
              <a:t>D</a:t>
            </a:r>
          </a:p>
          <a:p>
            <a:pPr lvl="1"/>
            <a:endParaRPr lang="es-ES" dirty="0"/>
          </a:p>
          <a:p>
            <a:pPr lvl="1"/>
            <a:r>
              <a:rPr lang="pl-PL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/>
              <a:t>Geografia 200</a:t>
            </a:r>
          </a:p>
          <a:p>
            <a:pPr>
              <a:lnSpc>
                <a:spcPts val="3000"/>
              </a:lnSpc>
            </a:pPr>
            <a:r>
              <a:rPr lang="pl-PL">
                <a:solidFill>
                  <a:schemeClr val="accent2"/>
                </a:solidFill>
              </a:rPr>
              <a:t>⸺</a:t>
            </a:r>
          </a:p>
          <a:p>
            <a:r>
              <a:rPr lang="pl-PL" sz="2500"/>
              <a:t>Ile krajów UE nie ma granicy lądowej z innymi krajami UE?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8D9D887-839C-14D0-551F-48D548629053}"/>
              </a:ext>
            </a:extLst>
          </p:cNvPr>
          <p:cNvSpPr txBox="1">
            <a:spLocks/>
          </p:cNvSpPr>
          <p:nvPr/>
        </p:nvSpPr>
        <p:spPr bwMode="auto">
          <a:xfrm>
            <a:off x="3279664" y="6118605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>
                <a:solidFill>
                  <a:srgbClr val="00B050"/>
                </a:solidFill>
                <a:latin typeface="Arial" panose="020B0604020202020204" pitchFamily="34" charset="0"/>
              </a:rPr>
              <a:t>Malta, Cypr i Irlandia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E47F06C6-4644-994C-B67E-F05A7B4E93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28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Custom 6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SharedWithUsers xmlns="a7616446-7f67-491d-a071-b296a72de81c">
      <UserInfo>
        <DisplayName>KREPELKOVA Jaroslava</DisplayName>
        <AccountId>166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0" ma:contentTypeDescription="Create a new document." ma:contentTypeScope="" ma:versionID="7431ca54c46e0c322616e7788ce2299f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85393c792629708ed4b6ab0340c32456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sharepoint/v3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7616446-7f67-491d-a071-b296a72de81c"/>
    <ds:schemaRef ds:uri="75666dcc-d1b0-4620-9e73-6d33eb7c4046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EF512E2-85C4-4A2C-8015-2F10FA38F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7939</TotalTime>
  <Words>2075</Words>
  <Application>Microsoft Office PowerPoint</Application>
  <PresentationFormat>Widescreen</PresentationFormat>
  <Paragraphs>725</Paragraphs>
  <Slides>56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7" baseType="lpstr">
      <vt:lpstr>Arial</vt:lpstr>
      <vt:lpstr>Calibri</vt:lpstr>
      <vt:lpstr>Courier New</vt:lpstr>
      <vt:lpstr>Open Sans</vt:lpstr>
      <vt:lpstr>Source Sans 3</vt:lpstr>
      <vt:lpstr>Source Sans 3 Medium</vt:lpstr>
      <vt:lpstr>Source Sans 3 Semibold</vt:lpstr>
      <vt:lpstr>Source Serif 4 14pt</vt:lpstr>
      <vt:lpstr>Times New Roman</vt:lpstr>
      <vt:lpstr>Wingdings</vt:lpstr>
      <vt:lpstr>Office Theme</vt:lpstr>
      <vt:lpstr>PowerPoint Presentation</vt:lpstr>
      <vt:lpstr>PowerPoint Presentation</vt:lpstr>
      <vt:lpstr>Europa Quest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NATSEV Petar</cp:lastModifiedBy>
  <cp:revision>93</cp:revision>
  <cp:lastPrinted>2020-03-11T16:07:50Z</cp:lastPrinted>
  <dcterms:created xsi:type="dcterms:W3CDTF">2020-03-24T15:57:55Z</dcterms:created>
  <dcterms:modified xsi:type="dcterms:W3CDTF">2024-11-29T12:09:32Z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0x01010044D3E1EACFA3534BAAE6733335E23D4F</vt:lpwstr>
  </property>
  <property fmtid="{D5CDD505-2E9C-101B-9397-08002B2CF9AE}" pid="3" name="MediaServiceImageTags">
    <vt:lpwstr/>
  </property>
  <property fmtid="{D5CDD505-2E9C-101B-9397-08002B2CF9AE}" pid="4" name="MSIP_Label_af60b174-6478-47f9-866e-33f097bb6603_Enabled">
    <vt:lpwstr>true</vt:lpwstr>
  </property>
  <property fmtid="{D5CDD505-2E9C-101B-9397-08002B2CF9AE}" pid="5" name="MSIP_Label_af60b174-6478-47f9-866e-33f097bb6603_SetDate">
    <vt:lpwstr>2024-06-20T12:59:04Z</vt:lpwstr>
  </property>
  <property fmtid="{D5CDD505-2E9C-101B-9397-08002B2CF9AE}" pid="6" name="MSIP_Label_af60b174-6478-47f9-866e-33f097bb6603_Method">
    <vt:lpwstr>Privileged</vt:lpwstr>
  </property>
  <property fmtid="{D5CDD505-2E9C-101B-9397-08002B2CF9AE}" pid="7" name="MSIP_Label_af60b174-6478-47f9-866e-33f097bb6603_Name">
    <vt:lpwstr>GSCEU - PUBLIC Label</vt:lpwstr>
  </property>
  <property fmtid="{D5CDD505-2E9C-101B-9397-08002B2CF9AE}" pid="8" name="MSIP_Label_af60b174-6478-47f9-866e-33f097bb6603_SiteId">
    <vt:lpwstr>03ad1c97-0a4d-4e82-8f93-27291a6a0767</vt:lpwstr>
  </property>
  <property fmtid="{D5CDD505-2E9C-101B-9397-08002B2CF9AE}" pid="9" name="MSIP_Label_af60b174-6478-47f9-866e-33f097bb6603_ActionId">
    <vt:lpwstr>52f915aa-f20e-4c95-9d01-ce858f8bc8d8</vt:lpwstr>
  </property>
  <property fmtid="{D5CDD505-2E9C-101B-9397-08002B2CF9AE}" pid="10" name="MSIP_Label_af60b174-6478-47f9-866e-33f097bb6603_ContentBits">
    <vt:lpwstr>0</vt:lpwstr>
  </property>
</Properties>
</file>