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35"/>
  </p:notesMasterIdLst>
  <p:handoutMasterIdLst>
    <p:handoutMasterId r:id="rId36"/>
  </p:handoutMasterIdLst>
  <p:sldIdLst>
    <p:sldId id="315" r:id="rId5"/>
    <p:sldId id="369" r:id="rId6"/>
    <p:sldId id="305" r:id="rId7"/>
    <p:sldId id="316" r:id="rId8"/>
    <p:sldId id="317" r:id="rId9"/>
    <p:sldId id="327" r:id="rId10"/>
    <p:sldId id="320" r:id="rId11"/>
    <p:sldId id="328" r:id="rId12"/>
    <p:sldId id="338" r:id="rId13"/>
    <p:sldId id="337" r:id="rId14"/>
    <p:sldId id="339" r:id="rId15"/>
    <p:sldId id="340" r:id="rId16"/>
    <p:sldId id="336" r:id="rId17"/>
    <p:sldId id="341" r:id="rId18"/>
    <p:sldId id="342" r:id="rId19"/>
    <p:sldId id="335" r:id="rId20"/>
    <p:sldId id="343" r:id="rId21"/>
    <p:sldId id="344" r:id="rId22"/>
    <p:sldId id="334" r:id="rId23"/>
    <p:sldId id="333" r:id="rId24"/>
    <p:sldId id="332" r:id="rId25"/>
    <p:sldId id="331" r:id="rId26"/>
    <p:sldId id="345" r:id="rId27"/>
    <p:sldId id="346" r:id="rId28"/>
    <p:sldId id="330" r:id="rId29"/>
    <p:sldId id="347" r:id="rId30"/>
    <p:sldId id="329" r:id="rId31"/>
    <p:sldId id="321" r:id="rId32"/>
    <p:sldId id="324" r:id="rId33"/>
    <p:sldId id="325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CDD0"/>
    <a:srgbClr val="003399"/>
    <a:srgbClr val="010101"/>
    <a:srgbClr val="D9F2FB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0" autoAdjust="0"/>
    <p:restoredTop sz="81154" autoAdjust="0"/>
  </p:normalViewPr>
  <p:slideViewPr>
    <p:cSldViewPr snapToGrid="0" snapToObjects="1">
      <p:cViewPr varScale="1">
        <p:scale>
          <a:sx n="92" d="100"/>
          <a:sy n="92" d="100"/>
        </p:scale>
        <p:origin x="1368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heme" Target="theme/theme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632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>
                <a:latin typeface="Arial" panose="020B0604020202020204" pitchFamily="34" charset="0"/>
                <a:ea typeface="ＭＳ Ｐゴシック" panose="020B0600070205080204" pitchFamily="34" charset="-128"/>
              </a:rPr>
              <a:t>Polen gick med 2004</a:t>
            </a:r>
          </a:p>
          <a:p>
            <a:r>
              <a:rPr lang="sv-SE">
                <a:latin typeface="Arial" panose="020B0604020202020204" pitchFamily="34" charset="0"/>
                <a:ea typeface="ＭＳ Ｐゴシック" panose="020B0600070205080204" pitchFamily="34" charset="-128"/>
              </a:rPr>
              <a:t>Spanien gick med 1986</a:t>
            </a:r>
          </a:p>
          <a:p>
            <a:r>
              <a:rPr lang="sv-SE">
                <a:latin typeface="Arial" panose="020B0604020202020204" pitchFamily="34" charset="0"/>
                <a:ea typeface="ＭＳ Ｐゴシック" panose="020B0600070205080204" pitchFamily="34" charset="-128"/>
              </a:rPr>
              <a:t>Danmark gick med 1973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632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l" defTabSz="914400" rtl="0" eaLnBrk="1" latinLnBrk="0" hangingPunct="1"/>
            <a:r>
              <a:rPr lang="sv-SE" sz="1200" b="0" kern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t>Tio nya länder gick med i EU 2004</a:t>
            </a:r>
          </a:p>
          <a:p>
            <a:r>
              <a:rPr lang="sv-SE" b="0">
                <a:latin typeface="Arial" panose="020B0604020202020204" pitchFamily="34" charset="0"/>
                <a:ea typeface="ＭＳ Ｐゴシック" panose="020B0600070205080204" pitchFamily="34" charset="-128"/>
              </a:rPr>
              <a:t>Spanien vann Eurovision Song Contest för första gången 1968</a:t>
            </a:r>
          </a:p>
          <a:p>
            <a:r>
              <a:rPr lang="sv-SE" b="0">
                <a:latin typeface="Arial" panose="020B0604020202020204" pitchFamily="34" charset="0"/>
                <a:ea typeface="ＭＳ Ｐゴシック" panose="020B0600070205080204" pitchFamily="34" charset="-128"/>
              </a:rPr>
              <a:t>Det första valet till Europaparlamentet hölls 1979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7650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Cypern, Malta och Irland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977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/>
              <a:t>Danmark vann 1992</a:t>
            </a:r>
          </a:p>
          <a:p>
            <a:r>
              <a:rPr lang="sv-SE"/>
              <a:t>Portugal vann 2016</a:t>
            </a:r>
          </a:p>
          <a:p>
            <a:r>
              <a:rPr lang="sv-SE"/>
              <a:t>Grekland vann 2004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33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>
                <a:latin typeface="Arial" panose="020B0604020202020204" pitchFamily="34" charset="0"/>
                <a:ea typeface="ＭＳ Ｐゴシック" panose="020B0600070205080204" pitchFamily="34" charset="-128"/>
              </a:rPr>
              <a:t>Belgien, Estland, Tyskland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255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s-ES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icon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picture</a:t>
            </a:r>
            <a:endParaRPr lang="es-E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6/20/2024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slide" Target="slide21.xml"/><Relationship Id="rId18" Type="http://schemas.openxmlformats.org/officeDocument/2006/relationships/slide" Target="slide7.xml"/><Relationship Id="rId26" Type="http://schemas.openxmlformats.org/officeDocument/2006/relationships/slide" Target="slide9.xml"/><Relationship Id="rId3" Type="http://schemas.openxmlformats.org/officeDocument/2006/relationships/slide" Target="slide19.xml"/><Relationship Id="rId21" Type="http://schemas.openxmlformats.org/officeDocument/2006/relationships/slide" Target="slide5.xml"/><Relationship Id="rId7" Type="http://schemas.openxmlformats.org/officeDocument/2006/relationships/slide" Target="slide17.xml"/><Relationship Id="rId12" Type="http://schemas.openxmlformats.org/officeDocument/2006/relationships/slide" Target="slide18.xml"/><Relationship Id="rId17" Type="http://schemas.openxmlformats.org/officeDocument/2006/relationships/slide" Target="slide4.xml"/><Relationship Id="rId25" Type="http://schemas.openxmlformats.org/officeDocument/2006/relationships/slide" Target="slide6.xml"/><Relationship Id="rId2" Type="http://schemas.openxmlformats.org/officeDocument/2006/relationships/slide" Target="slide16.xml"/><Relationship Id="rId16" Type="http://schemas.openxmlformats.org/officeDocument/2006/relationships/slide" Target="slide30.xml"/><Relationship Id="rId20" Type="http://schemas.openxmlformats.org/officeDocument/2006/relationships/slide" Target="slide1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8.xml"/><Relationship Id="rId11" Type="http://schemas.openxmlformats.org/officeDocument/2006/relationships/slide" Target="slide29.xml"/><Relationship Id="rId24" Type="http://schemas.openxmlformats.org/officeDocument/2006/relationships/slide" Target="slide14.xml"/><Relationship Id="rId5" Type="http://schemas.openxmlformats.org/officeDocument/2006/relationships/slide" Target="slide25.xml"/><Relationship Id="rId15" Type="http://schemas.openxmlformats.org/officeDocument/2006/relationships/slide" Target="slide27.xml"/><Relationship Id="rId23" Type="http://schemas.openxmlformats.org/officeDocument/2006/relationships/slide" Target="slide11.xml"/><Relationship Id="rId28" Type="http://schemas.openxmlformats.org/officeDocument/2006/relationships/slide" Target="slide15.xml"/><Relationship Id="rId10" Type="http://schemas.openxmlformats.org/officeDocument/2006/relationships/slide" Target="slide26.xml"/><Relationship Id="rId19" Type="http://schemas.openxmlformats.org/officeDocument/2006/relationships/slide" Target="slide10.xml"/><Relationship Id="rId4" Type="http://schemas.openxmlformats.org/officeDocument/2006/relationships/slide" Target="slide22.xml"/><Relationship Id="rId9" Type="http://schemas.openxmlformats.org/officeDocument/2006/relationships/slide" Target="slide23.xml"/><Relationship Id="rId14" Type="http://schemas.openxmlformats.org/officeDocument/2006/relationships/slide" Target="slide24.xml"/><Relationship Id="rId22" Type="http://schemas.openxmlformats.org/officeDocument/2006/relationships/slide" Target="slide8.xml"/><Relationship Id="rId27" Type="http://schemas.openxmlformats.org/officeDocument/2006/relationships/slide" Target="slide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sv-SE" sz="720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sv-SE" sz="1400" b="1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Europeiska unionens råd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sv-SE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Generalsekretariatet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sv-SE" sz="140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Generaldirektoratet för kommunikation och information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2800" i="1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Nybörjarversion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Frankrike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Spanien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Italien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Grekland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EU-länder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Vilket land är känt för pizza, pasta och sitt berömda lutande torn?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72744D2-7EF2-71FB-0587-2B82EF9A75D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2638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Luxemburg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Malta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Cypern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Slovenien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EU-länder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Vilket land i Medelhavet är det minsta EU-landet sett till ytan?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CEA16C0-3A12-0BFC-3113-B667CA33E9D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7722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Finland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Bulgarien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Tjeckien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Spanien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EU-länder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I vilket land ligger huvudstaden vid kusten?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ACAB5EC-0EDF-A888-2DBC-192CE02893A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117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27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Samarbete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500"/>
              <a:t>Hur många officiella EU-språk finns det?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519683C-A4F3-5BD9-4CDE-E6E5EF93E23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6619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Vi ska vinna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Tillsammans är vi starkare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Förenade i mångfalden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Tillsammans för fred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Samarbete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500"/>
              <a:t>Vilket är EU:s motto?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988994A-30AD-9C6F-8ABE-FF740C94DC29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50159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n-GB" dirty="0"/>
          </a:p>
          <a:p>
            <a:pPr lvl="1"/>
            <a:r>
              <a:rPr lang="sv-SE"/>
              <a:t>Europeiska utrikestjänsten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n-GB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Europeiska stabilitetsmekanismen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n-GB" dirty="0"/>
          </a:p>
          <a:p>
            <a:pPr lvl="1"/>
            <a:r>
              <a:rPr lang="sv-SE"/>
              <a:t>Europeiska biståndsbyrån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n-GB" dirty="0"/>
          </a:p>
          <a:p>
            <a:pPr lvl="1"/>
            <a:r>
              <a:rPr lang="sv-SE"/>
              <a:t>EU:s civilskyddsmekanism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10198884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Samarbete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000"/>
              <a:t>Vilket EU-initiativ verkar för samarbete och ömsesidigt bistånd mellan medlemsländerna i händelse av naturkatastrofer eller andra nödsituationer?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GB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19478BA-988F-C063-D571-679D1F97A6D0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75998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1908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1957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1858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Historia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000"/>
              <a:t>Europeiska unionen tilldelades Nobels fredspris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638AAE-FEDE-2B89-FFDB-B6B9BEF28BB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0452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Belgien och Luxemburg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Frankrike och Polen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Italien och Spanien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Nederländerna och Danmark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Historia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00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Vilka två länder var bland de sex länder som grundade (det som senare skulle bli) Europeiska unionen?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437521-D76D-0E5F-BF34-A27762115D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1900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Spanien vann Eurovision Song Contest för första gången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Tio nya länder gick med i EU, vilket innebar att antalet medlemsländer blev 25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Euron började användas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Det första valet till Europaparlamentet hölls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Historia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000"/>
              <a:t>Vilken stor händelse ägde rum 2002?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2423B6C-D22D-17FF-A7CD-77D81A2E811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4207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Nederländerna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Italien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Grekland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Irland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Geografi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Vilket land är känt för sina väderkvarnar, tulpaner och träskor?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ED71AEC-3546-4494-2A2B-5DAC83005E0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96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Användarguide</a:t>
            </a:r>
            <a:br>
              <a:rPr lang="sv-SE"/>
            </a:br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8"/>
            <a:ext cx="275701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400" b="1">
                <a:latin typeface="Source Sans 3" panose="020B0303030403020204" pitchFamily="34" charset="0"/>
              </a:rPr>
              <a:t>Välj en fråga och klicka på den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400" b="1">
                <a:latin typeface="Source Sans 3" panose="020B0303030403020204" pitchFamily="34" charset="0"/>
              </a:rPr>
              <a:t>När laget har svarat klickar du, så visas rätt svar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400" b="1">
                <a:latin typeface="Source Sans 3" panose="020B0303030403020204" pitchFamily="34" charset="0"/>
              </a:rPr>
              <a:t>Klicka på ”Europa Quest” för att gå tillbaka till tabellen och välja en annan fråga.</a:t>
            </a:r>
          </a:p>
          <a:p>
            <a:r>
              <a:rPr lang="sv-SE" sz="1400" b="1">
                <a:latin typeface="Source Sans 3" panose="020B0303030403020204" pitchFamily="34" charset="0"/>
              </a:rPr>
              <a:t>De frågor som redan har valts blir vitmarkerade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77191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616475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46846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Karpaterna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Alperna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Pyrenéerna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Apenninerna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Geografi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Vilken bergskedja skiljer Frankrike från Spanien och är cirka 430 km lång?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F285A26-7526-F72D-4A64-21054CC78BB1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49051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Geografi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500"/>
              <a:t>Hur många EU-länder saknar landgräns mot ett annat EU-land?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B6BBE8A-DA5D-B64B-D01B-E06011FEA86D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3398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Europarådet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Europaparlamentet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Europeiska sammanslutningen av lagstiftare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Europeiska centralbanken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Institutioner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Vilken/vilket av följande har en roll i EU:s lagstiftningsprocess?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AA8EE4A-2CE1-FF35-9839-749D97C18DDA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3136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EU-kommissionen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Europaparlamentet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Europeiska unionens råd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Europeiska centralbanken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45925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Institutioner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Vilken EU-institution företräder medlemsländernas regeringar?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2C1CAF9-A507-980A-B54F-3070808F99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5615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Europeiska rådet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EU-kommissionen 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Europeiska revisionsrätten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Europaparlamentet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634021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Institutioner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Vilken EU-institution ansvarar för att föreslå nya lagar och genomförandebeslut?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F7EB627-3DD7-B7E8-BD45-34298E92B1AE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91488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fotboll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tennis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basket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tjurfäktning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Idrott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Vilken racketsport är populär i Spanien?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C12B27E-2CE8-7FC3-A1BF-6D5C79D05DFC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9579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Paris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Helsingfors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Berlin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Madrid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Idrott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I vilken EU-huvudstad är det mest troligt att du ser Tour de France?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F0A68BB-045F-5E49-E30F-04D868099CA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241993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Portugal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Ungern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Danmark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Grekland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88067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Idrott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Vilket land har </a:t>
            </a:r>
            <a:r>
              <a:rPr lang="sv-SE" sz="2400" u="sng"/>
              <a:t>aldrig</a:t>
            </a:r>
            <a:r>
              <a:rPr lang="sv-SE" sz="2400"/>
              <a:t> vunnit fotbolls-EM?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E925BC-B38A-6A52-E6DD-F1F077816D9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82593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Spanien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Rumänien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Belgien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Italien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Flaggor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Vilket land har en flagga där svart ingår?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1FB5147-8011-6881-17D1-7A37909F4D7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12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10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Flaggor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800"/>
              <a:t>Hur många stjärnor finns det i EU-flaggan?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414FF09-072E-CBFA-18E7-3202F04B682B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75597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480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sv-SE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B355FB9-E979-E7DD-5344-07A4D3ED34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3745222"/>
              </p:ext>
            </p:extLst>
          </p:nvPr>
        </p:nvGraphicFramePr>
        <p:xfrm>
          <a:off x="971550" y="4289742"/>
          <a:ext cx="9101455" cy="1989957"/>
        </p:xfrm>
        <a:graphic>
          <a:graphicData uri="http://schemas.openxmlformats.org/drawingml/2006/table">
            <a:tbl>
              <a:tblPr firstRow="1" firstCol="1" lastCol="1" bandRow="1" bandCol="1">
                <a:tableStyleId>{22838BEF-8BB2-4498-84A7-C5851F593DF1}</a:tableStyleId>
              </a:tblPr>
              <a:tblGrid>
                <a:gridCol w="1820291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820291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</a:tblGrid>
              <a:tr h="44952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HISTORIA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u="sng">
                          <a:effectLst/>
                        </a:rPr>
                        <a:t>GEOGRAFI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u="sng">
                          <a:effectLst/>
                        </a:rPr>
                        <a:t>INSTITUTIONER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u="sng">
                          <a:effectLst/>
                        </a:rPr>
                        <a:t>IDROTT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u="sng">
                          <a:effectLst/>
                        </a:rPr>
                        <a:t>FLAGGOR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7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solidFill>
                            <a:schemeClr val="tx2">
                              <a:lumMod val="20000"/>
                              <a:lumOff val="80000"/>
                            </a:schemeClr>
                          </a:solidFill>
                          <a:effectLst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5134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12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13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D17CE80-00EC-AC6D-1B80-E807988A3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666213"/>
              </p:ext>
            </p:extLst>
          </p:nvPr>
        </p:nvGraphicFramePr>
        <p:xfrm>
          <a:off x="971549" y="1870168"/>
          <a:ext cx="8239358" cy="1720023"/>
        </p:xfrm>
        <a:graphic>
          <a:graphicData uri="http://schemas.openxmlformats.org/drawingml/2006/table">
            <a:tbl>
              <a:tblPr firstRow="1" firstCol="1" lastCol="1" bandRow="1" bandCol="1">
                <a:solidFill>
                  <a:schemeClr val="bg1"/>
                </a:solidFill>
                <a:tableStyleId>{16D9F66E-5EB9-4882-86FB-DCBF35E3C3E4}</a:tableStyleId>
              </a:tblPr>
              <a:tblGrid>
                <a:gridCol w="2009940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2079893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2009940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2139585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4554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MUSIK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FÖRDELAR MED EU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EU-LÄNDER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v-SE" sz="1600" b="1" u="sng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SAMARBETE</a:t>
                      </a:r>
                    </a:p>
                  </a:txBody>
                  <a:tcPr marL="66912" marR="66912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1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1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1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2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21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2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2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2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4107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25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26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27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sv-SE" sz="1600" b="1" u="sng">
                          <a:effectLst/>
                          <a:hlinkClick r:id="rId2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Flaggor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Hur många EU-länder har en flagga där svart ingår?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381254F-6598-3B29-0BB4-7B13EFA8F50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Spice Girls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Beatles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ABBA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Queen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9785"/>
            <a:ext cx="9612548" cy="1434726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Musik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Vilken svensk popgrupp är känd för hitlåtar som ”Dancing Queen” och ”Mamma Mia”?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7" name="Text Placeholder 11">
            <a:extLst>
              <a:ext uri="{FF2B5EF4-FFF2-40B4-BE49-F238E27FC236}">
                <a16:creationId xmlns:a16="http://schemas.microsoft.com/office/drawing/2014/main" id="{BDEB78FF-273D-D9FB-D3AC-AA4A674ECCA5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Musik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000"/>
              <a:t>Vilken italiensk kompositör är mest känd för ”De fyra årstiderna” och anses vara en av de största barockkompositörerna?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75786C2-7496-3FC2-91BA-44F7530D0064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3" y="4158444"/>
            <a:ext cx="489306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Belgien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4893067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Tyskland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650890" y="21645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Frankrike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50890" y="4158444"/>
            <a:ext cx="4854848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 sz="1800"/>
              <a:t>Danmark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024355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Musik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Varifrån kom Adolphe Sax, som uppfann saxofonen?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4AD214-54EC-E9EC-980D-EFE9F8C360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9328" y="2738425"/>
            <a:ext cx="1071562" cy="239553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32E863D6-1F02-65CF-744E-E285CFA258E3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9615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Europeiska centralbanken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Schengenavtalet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Den gemensamma jordbrukspolitiken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Europeiska unionens domstol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Fördelar med EU 100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Vilket av följande gör det möjligt för EU-medborgare att resa fritt inom EU utan visum eller gränskontroller?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03D1BE2-210D-B409-817C-B7E83443E6E7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Europeiska solidaritetskåren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Erasmus+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Horisont Europa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Ungdomsgarantin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Fördelar med EU 200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Vilket program för kulturellt utbyte och lärande ger stöd till studenter som vill studera i ett annat EU-land?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5823000-5FAF-5B28-3802-68B775D6F078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6927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C</a:t>
            </a:r>
          </a:p>
          <a:p>
            <a:pPr lvl="1"/>
            <a:endParaRPr lang="es-ES" dirty="0"/>
          </a:p>
          <a:p>
            <a:pPr lvl="1"/>
            <a:r>
              <a:rPr lang="sv-SE"/>
              <a:t>en karta över Europa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sv-SE"/>
              <a:t>A</a:t>
            </a:r>
          </a:p>
          <a:p>
            <a:endParaRPr lang="es-ES" sz="1800" dirty="0"/>
          </a:p>
          <a:p>
            <a:r>
              <a:rPr lang="sv-SE" sz="1800" b="0">
                <a:solidFill>
                  <a:schemeClr val="accent6"/>
                </a:solidFill>
                <a:latin typeface="Source Sans 3" panose="020B0303030403020204" pitchFamily="34" charset="0"/>
              </a:rPr>
              <a:t>en häst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B</a:t>
            </a:r>
          </a:p>
          <a:p>
            <a:pPr lvl="1"/>
            <a:endParaRPr lang="es-ES" dirty="0"/>
          </a:p>
          <a:p>
            <a:pPr lvl="1"/>
            <a:r>
              <a:rPr lang="sv-SE"/>
              <a:t>en olivkvist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sv-SE"/>
              <a:t>D</a:t>
            </a:r>
          </a:p>
          <a:p>
            <a:pPr lvl="1"/>
            <a:endParaRPr lang="es-ES" dirty="0"/>
          </a:p>
          <a:p>
            <a:pPr lvl="1"/>
            <a:r>
              <a:rPr lang="sv-SE"/>
              <a:t>en stjärna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sv-SE"/>
              <a:t>Fördelar med EU 300</a:t>
            </a:r>
          </a:p>
          <a:p>
            <a:pPr>
              <a:lnSpc>
                <a:spcPts val="3000"/>
              </a:lnSpc>
            </a:pPr>
            <a:r>
              <a:rPr lang="sv-SE">
                <a:solidFill>
                  <a:schemeClr val="accent2"/>
                </a:solidFill>
              </a:rPr>
              <a:t>⸺</a:t>
            </a:r>
          </a:p>
          <a:p>
            <a:r>
              <a:rPr lang="sv-SE" sz="2400"/>
              <a:t>Vad finns på alla 1-euromynt?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B652151-9CD1-CA76-5D30-DF0A2169BD86}"/>
              </a:ext>
            </a:extLst>
          </p:cNvPr>
          <p:cNvSpPr txBox="1">
            <a:spLocks/>
          </p:cNvSpPr>
          <p:nvPr/>
        </p:nvSpPr>
        <p:spPr bwMode="auto">
          <a:xfrm>
            <a:off x="8360230" y="6010077"/>
            <a:ext cx="28988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9184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2F2F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7442</TotalTime>
  <Words>910</Words>
  <Application>Microsoft Office PowerPoint</Application>
  <PresentationFormat>Widescreen</PresentationFormat>
  <Paragraphs>499</Paragraphs>
  <Slides>30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Calibri</vt:lpstr>
      <vt:lpstr>Courier New</vt:lpstr>
      <vt:lpstr>Source Sans 3</vt:lpstr>
      <vt:lpstr>Source Sans 3 Medium</vt:lpstr>
      <vt:lpstr>Source Sans 3 Semibold</vt:lpstr>
      <vt:lpstr>Source Serif 4 14pt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NATSEV Petar</dc:creator>
  <cp:lastModifiedBy>NATSEV Petar</cp:lastModifiedBy>
  <cp:revision>63</cp:revision>
  <cp:lastPrinted>2020-03-11T16:07:50Z</cp:lastPrinted>
  <dcterms:created xsi:type="dcterms:W3CDTF">2020-03-24T15:57:55Z</dcterms:created>
  <dcterms:modified xsi:type="dcterms:W3CDTF">2024-06-20T12:52:00Z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2024-06-20T12:51:58Z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bce3cd21-d954-4f6b-b94f-0c26cc6e4ab8</vt:lpwstr>
  </property>
  <property fmtid="{D5CDD505-2E9C-101B-9397-08002B2CF9AE}" pid="10" name="MSIP_Label_af60b174-6478-47f9-866e-33f097bb6603_ContentBits">
    <vt:lpwstr>0</vt:lpwstr>
  </property>
</Properties>
</file>