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5"/>
  </p:notesMasterIdLst>
  <p:handoutMasterIdLst>
    <p:handoutMasterId r:id="rId36"/>
  </p:handoutMasterIdLst>
  <p:sldIdLst>
    <p:sldId id="315" r:id="rId5"/>
    <p:sldId id="369" r:id="rId6"/>
    <p:sldId id="305" r:id="rId7"/>
    <p:sldId id="316" r:id="rId8"/>
    <p:sldId id="317" r:id="rId9"/>
    <p:sldId id="327" r:id="rId10"/>
    <p:sldId id="320" r:id="rId11"/>
    <p:sldId id="328" r:id="rId12"/>
    <p:sldId id="338" r:id="rId13"/>
    <p:sldId id="337" r:id="rId14"/>
    <p:sldId id="339" r:id="rId15"/>
    <p:sldId id="340" r:id="rId16"/>
    <p:sldId id="336" r:id="rId17"/>
    <p:sldId id="341" r:id="rId18"/>
    <p:sldId id="342" r:id="rId19"/>
    <p:sldId id="335" r:id="rId20"/>
    <p:sldId id="343" r:id="rId21"/>
    <p:sldId id="344" r:id="rId22"/>
    <p:sldId id="334" r:id="rId23"/>
    <p:sldId id="333" r:id="rId24"/>
    <p:sldId id="332" r:id="rId25"/>
    <p:sldId id="331" r:id="rId26"/>
    <p:sldId id="345" r:id="rId27"/>
    <p:sldId id="346" r:id="rId28"/>
    <p:sldId id="330" r:id="rId29"/>
    <p:sldId id="347" r:id="rId30"/>
    <p:sldId id="329" r:id="rId31"/>
    <p:sldId id="321" r:id="rId32"/>
    <p:sldId id="324" r:id="rId33"/>
    <p:sldId id="32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CDD0"/>
    <a:srgbClr val="003399"/>
    <a:srgbClr val="010101"/>
    <a:srgbClr val="D9F2FB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81154" autoAdjust="0"/>
  </p:normalViewPr>
  <p:slideViewPr>
    <p:cSldViewPr snapToGrid="0" snapToObjects="1">
      <p:cViewPr varScale="1">
        <p:scale>
          <a:sx n="92" d="100"/>
          <a:sy n="92" d="100"/>
        </p:scale>
        <p:origin x="1368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2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>
                <a:latin typeface="Arial" panose="020B0604020202020204" pitchFamily="34" charset="0"/>
                <a:ea typeface="ＭＳ Ｐゴシック" panose="020B0600070205080204" pitchFamily="34" charset="-128"/>
              </a:rPr>
              <a:t>Poljska se je pridružila leta 2004.</a:t>
            </a:r>
          </a:p>
          <a:p>
            <a:r>
              <a:rPr lang="sl-SI">
                <a:latin typeface="Arial" panose="020B0604020202020204" pitchFamily="34" charset="0"/>
                <a:ea typeface="ＭＳ Ｐゴシック" panose="020B0600070205080204" pitchFamily="34" charset="-128"/>
              </a:rPr>
              <a:t>Španija se je pridružila leta 1986.</a:t>
            </a:r>
          </a:p>
          <a:p>
            <a:r>
              <a:rPr lang="sl-SI">
                <a:latin typeface="Arial" panose="020B0604020202020204" pitchFamily="34" charset="0"/>
                <a:ea typeface="ＭＳ Ｐゴシック" panose="020B0600070205080204" pitchFamily="34" charset="-128"/>
              </a:rPr>
              <a:t>Danska se je pridružila leta 1973.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632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sl-SI" sz="1200" b="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10 novih držav se je Evropski uniji pridružilo leta 2004.</a:t>
            </a:r>
          </a:p>
          <a:p>
            <a:r>
              <a:rPr lang="sl-SI" b="0">
                <a:latin typeface="Arial" panose="020B0604020202020204" pitchFamily="34" charset="0"/>
                <a:ea typeface="ＭＳ Ｐゴシック" panose="020B0600070205080204" pitchFamily="34" charset="-128"/>
              </a:rPr>
              <a:t>Španija je prvič zmagala na Evroviziji leta 1968.</a:t>
            </a:r>
          </a:p>
          <a:p>
            <a:r>
              <a:rPr lang="sl-SI" b="0">
                <a:latin typeface="Arial" panose="020B0604020202020204" pitchFamily="34" charset="0"/>
                <a:ea typeface="ＭＳ Ｐゴシック" panose="020B0600070205080204" pitchFamily="34" charset="-128"/>
              </a:rPr>
              <a:t>Prve volitve v Evropski parlament so bile leta 1979.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65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Ciper, Malta in Irska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7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Danska je zmagala leta 1992.</a:t>
            </a:r>
          </a:p>
          <a:p>
            <a:r>
              <a:rPr lang="sl-SI"/>
              <a:t>Portugalska je zmagala leta 2016.</a:t>
            </a:r>
          </a:p>
          <a:p>
            <a:r>
              <a:rPr lang="sl-SI"/>
              <a:t>Grčija je zmagala leta 2004.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33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>
                <a:latin typeface="Arial" panose="020B0604020202020204" pitchFamily="34" charset="0"/>
                <a:ea typeface="ＭＳ Ｐゴシック" panose="020B0600070205080204" pitchFamily="34" charset="-128"/>
              </a:rPr>
              <a:t>Belgija, Estonija, Nemčija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5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slide" Target="slide21.xml"/><Relationship Id="rId18" Type="http://schemas.openxmlformats.org/officeDocument/2006/relationships/slide" Target="slide7.xml"/><Relationship Id="rId26" Type="http://schemas.openxmlformats.org/officeDocument/2006/relationships/slide" Target="slide9.xml"/><Relationship Id="rId3" Type="http://schemas.openxmlformats.org/officeDocument/2006/relationships/slide" Target="slide19.xml"/><Relationship Id="rId21" Type="http://schemas.openxmlformats.org/officeDocument/2006/relationships/slide" Target="slide5.xml"/><Relationship Id="rId7" Type="http://schemas.openxmlformats.org/officeDocument/2006/relationships/slide" Target="slide17.xml"/><Relationship Id="rId12" Type="http://schemas.openxmlformats.org/officeDocument/2006/relationships/slide" Target="slide18.xml"/><Relationship Id="rId17" Type="http://schemas.openxmlformats.org/officeDocument/2006/relationships/slide" Target="slide4.xml"/><Relationship Id="rId25" Type="http://schemas.openxmlformats.org/officeDocument/2006/relationships/slide" Target="slide6.xml"/><Relationship Id="rId2" Type="http://schemas.openxmlformats.org/officeDocument/2006/relationships/slide" Target="slide16.xml"/><Relationship Id="rId16" Type="http://schemas.openxmlformats.org/officeDocument/2006/relationships/slide" Target="slide30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8.xml"/><Relationship Id="rId11" Type="http://schemas.openxmlformats.org/officeDocument/2006/relationships/slide" Target="slide29.xml"/><Relationship Id="rId24" Type="http://schemas.openxmlformats.org/officeDocument/2006/relationships/slide" Target="slide14.xml"/><Relationship Id="rId5" Type="http://schemas.openxmlformats.org/officeDocument/2006/relationships/slide" Target="slide25.xml"/><Relationship Id="rId15" Type="http://schemas.openxmlformats.org/officeDocument/2006/relationships/slide" Target="slide27.xml"/><Relationship Id="rId23" Type="http://schemas.openxmlformats.org/officeDocument/2006/relationships/slide" Target="slide11.xml"/><Relationship Id="rId28" Type="http://schemas.openxmlformats.org/officeDocument/2006/relationships/slide" Target="slide15.xml"/><Relationship Id="rId10" Type="http://schemas.openxmlformats.org/officeDocument/2006/relationships/slide" Target="slide26.xml"/><Relationship Id="rId19" Type="http://schemas.openxmlformats.org/officeDocument/2006/relationships/slide" Target="slide10.xml"/><Relationship Id="rId4" Type="http://schemas.openxmlformats.org/officeDocument/2006/relationships/slide" Target="slide22.xml"/><Relationship Id="rId9" Type="http://schemas.openxmlformats.org/officeDocument/2006/relationships/slide" Target="slide23.xml"/><Relationship Id="rId14" Type="http://schemas.openxmlformats.org/officeDocument/2006/relationships/slide" Target="slide24.xml"/><Relationship Id="rId22" Type="http://schemas.openxmlformats.org/officeDocument/2006/relationships/slide" Target="slide8.xml"/><Relationship Id="rId27" Type="http://schemas.openxmlformats.org/officeDocument/2006/relationships/slide" Target="slide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sl-SI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sl-SI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Svet Evropske unije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sl-SI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Generalni sekretariat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sl-SI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Generalni direktorat za komuniciranje in informiranje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Različica za začetnike: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Francija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Španija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Italija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Grčija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Države EU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Katera država je znana po pici, testeninah in znamenitem poševnem stolpu?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72744D2-7EF2-71FB-0587-2B82EF9A75D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2638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Luksemburg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Malta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Ciper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Slovenija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Države EU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Katera država v Sredozemlju je najmanjša država EU glede na kopensko površino?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CEA16C0-3A12-0BFC-3113-B667CA33E9D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7722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Finske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Bolgarije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Češke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Španije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Države EU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Glavno mesto katere države je obalno mesto?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ACAB5EC-0EDF-A888-2DBC-192CE02893A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117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27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Sodelovanje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500"/>
              <a:t>Koliko uradnih jezikov ima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519683C-A4F3-5BD9-4CDE-E6E5EF93E23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661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Zmaga je naša!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Združeni smo močnejši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Združena v raznolikosti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Skupaj za mir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Sodelovanje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500"/>
              <a:t>Kako se glasi geslo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988994A-30AD-9C6F-8ABE-FF740C94DC2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5015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n-GB" dirty="0"/>
          </a:p>
          <a:p>
            <a:pPr lvl="1"/>
            <a:r>
              <a:rPr lang="sl-SI"/>
              <a:t>Evropska služba za zunanje delovanje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n-GB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Evropski mehanizem za stabilnost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n-GB" dirty="0"/>
          </a:p>
          <a:p>
            <a:pPr lvl="1"/>
            <a:r>
              <a:rPr lang="sl-SI"/>
              <a:t>Evropska agencija za pomoč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n-GB" dirty="0"/>
          </a:p>
          <a:p>
            <a:pPr lvl="1"/>
            <a:r>
              <a:rPr lang="sl-SI"/>
              <a:t>Mehanizem EU na področju civilne zaščite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10198884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Sodelovanje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000"/>
              <a:t>Katera pobuda EU je namenjena spodbujanju sodelovanja in medsebojne pomoči med državami članicami v primeru naravnih nesreč ali drugih izrednih razmer?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19478BA-988F-C063-D571-679D1F97A6D0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7599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1908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1957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1858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Zgodovina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000"/>
              <a:t>Katerega leta je Evropska unija prejela Nobelovo nagrado za mir?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638AAE-FEDE-2B89-FFDB-B6B9BEF28BB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045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Belgija in Luksemburg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Francija in Poljska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Italija in Španija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Nizozemska in Danska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Zgodovina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00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Kateri državi sta bili med šestimi ustanovnimi članicami (skupnosti, ki je predhodnica) Evropske unije?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437521-D76D-0E5F-BF34-A27762115D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1900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Španija je prvič zmagala na tekmovanju za pesem Eurovizije.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 se je pridružilo 10 novih držav, s čimer se je število držav članic povečalo na 25.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Evro je bil dan v obtok.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Organizirane so bile prve volitve v Evropski parlament.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Zgodovina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000"/>
              <a:t>Kateri pomembnejši dogodek se je zgodil leta 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2423B6C-D22D-17FF-A7CD-77D81A2E811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420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Nizozemska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Italija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Grčija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Irska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Geografija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Katera država je znana po mlinih na veter, poljih tulipanov in lesenih čevljih?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ED71AEC-3546-4494-2A2B-5DAC83005E0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96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Kako igrati</a:t>
            </a:r>
            <a:br>
              <a:rPr lang="sl-SI"/>
            </a:b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b="1">
                <a:latin typeface="Source Sans 3" panose="020B0303030403020204" pitchFamily="34" charset="0"/>
              </a:rPr>
              <a:t>Kliknite na izbrano vprašanje.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b="1">
                <a:latin typeface="Source Sans 3" panose="020B0303030403020204" pitchFamily="34" charset="0"/>
              </a:rPr>
              <a:t>Ko ekipa odgovori na vprašanje, kliknite za pravilen odgovor.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b="1">
                <a:latin typeface="Source Sans 3" panose="020B0303030403020204" pitchFamily="34" charset="0"/>
              </a:rPr>
              <a:t>Kliknite na „Europa Quest“, da se vrnete za igralno mizo in izberete novo vprašanje.</a:t>
            </a:r>
          </a:p>
          <a:p>
            <a:r>
              <a:rPr lang="sl-SI" sz="1400" b="1">
                <a:latin typeface="Source Sans 3" panose="020B0303030403020204" pitchFamily="34" charset="0"/>
              </a:rPr>
              <a:t>Vprašanje, ki je bilo že uporabljeno, se bo obarvalo belo.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6846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Karpati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Alpe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Pireneji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Apenini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Geografija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Katera gorska veriga ločuje Francijo in Španijo in se razteza čez približno 430 km?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F285A26-7526-F72D-4A64-21054CC78BB1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49051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Geografija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500"/>
              <a:t>Koliko držav EU nima kopenske meje z drugo državo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B6BBE8A-DA5D-B64B-D01B-E06011FEA86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3398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Svet Evrope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Evropski parlament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Evropsko združenje zakonodajalcev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Evropska centralna banka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Institucije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Kateri od naslednjih organov sodeluje pri zakonodajnem postopku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AA8EE4A-2CE1-FF35-9839-749D97C18DD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3136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Evropska komisija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Evropski parlament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Svet EU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Evropska centralna banka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45925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Institucije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Katera institucija EU zastopa vlade držav članic?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2C1CAF9-A507-980A-B54F-3070808F99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5615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Evropski svet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Evropska komisija 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Evropsko računsko sodišče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Evropski parlament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634021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Institucije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Katera institucija EU je pristojna za predlaganje novih zakonov in izvedbenih sklepov?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F7EB627-3DD7-B7E8-BD45-34298E92B1AE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1488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nogomet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tenis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košarka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bikoborba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Šport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Pri katerem športu, ki je priljubljen v Španiji, igralci za igro potrebujejo lopar?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12B27E-2CE8-7FC3-A1BF-6D5C79D05DFC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9579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Pariz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Helsinki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Berlin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Madrid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Šport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V kateri prestolnici EU boste najverjetneje videli Tour de France?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F0A68BB-045F-5E49-E30F-04D868099CA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24199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Portugalska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Madžarska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Danska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Grčija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88067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Šport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Katera država v nogometu še </a:t>
            </a:r>
            <a:r>
              <a:rPr lang="sl-SI" sz="2400" u="sng"/>
              <a:t>nikoli</a:t>
            </a:r>
            <a:r>
              <a:rPr lang="sl-SI" sz="2400"/>
              <a:t> ni prejela naziva evropskega prvaka UEFA?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E925BC-B38A-6A52-E6DD-F1F077816D9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8259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Španija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Romunija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Belgija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Italija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Zastave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Katera država ima črno barvo na svoji zastavi?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1FB5147-8011-6881-17D1-7A37909F4D7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12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10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Zastave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Koliko zvezd je na zastavi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414FF09-072E-CBFA-18E7-3202F04B68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7559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48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355FB9-E979-E7DD-5344-07A4D3ED3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745222"/>
              </p:ext>
            </p:extLst>
          </p:nvPr>
        </p:nvGraphicFramePr>
        <p:xfrm>
          <a:off x="971550" y="4289742"/>
          <a:ext cx="9101455" cy="1989957"/>
        </p:xfrm>
        <a:graphic>
          <a:graphicData uri="http://schemas.openxmlformats.org/drawingml/2006/table">
            <a:tbl>
              <a:tblPr firstRow="1" firstCol="1" lastCol="1" bandRow="1" bandCol="1">
                <a:tableStyleId>{22838BEF-8BB2-4498-84A7-C5851F593DF1}</a:tableStyleId>
              </a:tblPr>
              <a:tblGrid>
                <a:gridCol w="1820291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</a:tblGrid>
              <a:tr h="4495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ZGODOVINA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u="sng">
                          <a:effectLst/>
                        </a:rPr>
                        <a:t>GEOGRAFIJA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u="sng">
                          <a:effectLst/>
                        </a:rPr>
                        <a:t>INSTITUCIJE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u="sng">
                          <a:effectLst/>
                        </a:rPr>
                        <a:t>ŠPORT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u="sng">
                          <a:effectLst/>
                        </a:rPr>
                        <a:t>ZASTAVE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7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12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13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D17CE80-00EC-AC6D-1B80-E807988A3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666213"/>
              </p:ext>
            </p:extLst>
          </p:nvPr>
        </p:nvGraphicFramePr>
        <p:xfrm>
          <a:off x="971549" y="1870168"/>
          <a:ext cx="8239358" cy="1720023"/>
        </p:xfrm>
        <a:graphic>
          <a:graphicData uri="http://schemas.openxmlformats.org/drawingml/2006/table">
            <a:tbl>
              <a:tblPr firstRow="1" firstCol="1" lastCol="1" bandRow="1" bandCol="1">
                <a:solidFill>
                  <a:schemeClr val="bg1"/>
                </a:solidFill>
                <a:tableStyleId>{16D9F66E-5EB9-4882-86FB-DCBF35E3C3E4}</a:tableStyleId>
              </a:tblPr>
              <a:tblGrid>
                <a:gridCol w="2009940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2079893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2009940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2139585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4554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GLASBA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KORISTI EU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DRŽAVE EU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SODELOVANJE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1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1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1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2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21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2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2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2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25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26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27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u="sng">
                          <a:effectLst/>
                          <a:hlinkClick r:id="rId2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Zastave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Koliko držav EU ima na zastavi črno barvo?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381254F-6598-3B29-0BB4-7B13EFA8F50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Spice Girls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The Beatles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ABBA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Queen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9785"/>
            <a:ext cx="9612548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Glasba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Katera švedska pop skupina je znana po svojih hitih, kot sta „Dancing Queen“ in „Mamma Mia“?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BDEB78FF-273D-D9FB-D3AC-AA4A674ECCA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Glasba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000"/>
              <a:t>Kateri italijanski skladatelj je najbolj znan po svojem delu „Štirje letni časi“ in velja za enega največjih baročnih skladateljev?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75786C2-7496-3FC2-91BA-44F7530D00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3" y="4158444"/>
            <a:ext cx="489306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Belgije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4893067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Nemčije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50890" y="21645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Francije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50890" y="41584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Danske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024355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Glasba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Iz katere države je prihajal Adolphe Sax, izumitelj saksofona?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4AD214-54EC-E9EC-980D-EFE9F8C36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328" y="2738425"/>
            <a:ext cx="1071562" cy="239553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2E863D6-1F02-65CF-744E-E285CFA258E3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9615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Evropska centralna banka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Schengenski sporazum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Skupna kmetijska politika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Sodišče Evropske unije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Koristi EU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Kaj od naslednjega omogoča državljanom in državljankam držav EU, da prosto potujejo znotraj EU, ne da bi potrebovali vizum ali šli čez mejno kontrolo?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03D1BE2-210D-B409-817C-B7E83443E6E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Evropska solidarnostna enota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Erasmus+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Obzorje Evropa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Jamstvo za mlade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Koristi EU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Kateri program študentom zagotavlja finančna sredstva za študij v drugi državi EU ter spodbuja kulturno izmenjavo in učenje?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5823000-5FAF-5B28-3802-68B775D6F07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6927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zemljevid Evrope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konj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oljčna veja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zvezda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Koristi EU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Kateri je skupni element vseh kovancev za 1 evro?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B652151-9CD1-CA76-5D30-DF0A2169BD8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9184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2F2F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7442</TotalTime>
  <Words>1017</Words>
  <Application>Microsoft Office PowerPoint</Application>
  <PresentationFormat>Widescreen</PresentationFormat>
  <Paragraphs>499</Paragraphs>
  <Slides>30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NATSEV Petar</dc:creator>
  <cp:lastModifiedBy>NATSEV Petar</cp:lastModifiedBy>
  <cp:revision>63</cp:revision>
  <cp:lastPrinted>2020-03-11T16:07:50Z</cp:lastPrinted>
  <dcterms:created xsi:type="dcterms:W3CDTF">2020-03-24T15:57:55Z</dcterms:created>
  <dcterms:modified xsi:type="dcterms:W3CDTF">2024-06-20T12:50:50Z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2024-06-20T12:50:48Z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7c1a5b68-c85a-4e59-9999-9f857c8f27ef</vt:lpwstr>
  </property>
  <property fmtid="{D5CDD505-2E9C-101B-9397-08002B2CF9AE}" pid="10" name="MSIP_Label_af60b174-6478-47f9-866e-33f097bb6603_ContentBits">
    <vt:lpwstr>0</vt:lpwstr>
  </property>
</Properties>
</file>