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35"/>
  </p:notesMasterIdLst>
  <p:handoutMasterIdLst>
    <p:handoutMasterId r:id="rId36"/>
  </p:handoutMasterIdLst>
  <p:sldIdLst>
    <p:sldId id="315" r:id="rId5"/>
    <p:sldId id="369" r:id="rId6"/>
    <p:sldId id="305" r:id="rId7"/>
    <p:sldId id="316" r:id="rId8"/>
    <p:sldId id="317" r:id="rId9"/>
    <p:sldId id="327" r:id="rId10"/>
    <p:sldId id="320" r:id="rId11"/>
    <p:sldId id="328" r:id="rId12"/>
    <p:sldId id="338" r:id="rId13"/>
    <p:sldId id="337" r:id="rId14"/>
    <p:sldId id="339" r:id="rId15"/>
    <p:sldId id="340" r:id="rId16"/>
    <p:sldId id="336" r:id="rId17"/>
    <p:sldId id="341" r:id="rId18"/>
    <p:sldId id="342" r:id="rId19"/>
    <p:sldId id="335" r:id="rId20"/>
    <p:sldId id="343" r:id="rId21"/>
    <p:sldId id="344" r:id="rId22"/>
    <p:sldId id="334" r:id="rId23"/>
    <p:sldId id="333" r:id="rId24"/>
    <p:sldId id="332" r:id="rId25"/>
    <p:sldId id="331" r:id="rId26"/>
    <p:sldId id="345" r:id="rId27"/>
    <p:sldId id="346" r:id="rId28"/>
    <p:sldId id="330" r:id="rId29"/>
    <p:sldId id="347" r:id="rId30"/>
    <p:sldId id="329" r:id="rId31"/>
    <p:sldId id="321" r:id="rId32"/>
    <p:sldId id="324" r:id="rId33"/>
    <p:sldId id="325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1AA070-DB3C-6F50-B9DC-0CA7C49DC36C}" name="ETSE Sophie" initials="ES" userId="S::BROWNSO@int.consilium.europa.eu::61056e0e-f4dc-48ac-a400-9fdeddd6286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CDD0"/>
    <a:srgbClr val="003399"/>
    <a:srgbClr val="010101"/>
    <a:srgbClr val="D9F2FB"/>
    <a:srgbClr val="DEFBFF"/>
    <a:srgbClr val="1C45EF"/>
    <a:srgbClr val="404A52"/>
    <a:srgbClr val="283C5A"/>
    <a:srgbClr val="FF6E1F"/>
    <a:srgbClr val="CC58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50" autoAdjust="0"/>
    <p:restoredTop sz="81154" autoAdjust="0"/>
  </p:normalViewPr>
  <p:slideViewPr>
    <p:cSldViewPr snapToGrid="0" snapToObjects="1">
      <p:cViewPr varScale="1">
        <p:scale>
          <a:sx n="92" d="100"/>
          <a:sy n="92" d="100"/>
        </p:scale>
        <p:origin x="1368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632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137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>
                <a:latin typeface="Arial" panose="020B0604020202020204" pitchFamily="34" charset="0"/>
                <a:ea typeface="ＭＳ Ｐゴシック" panose="020B0600070205080204" pitchFamily="34" charset="-128"/>
              </a:rPr>
              <a:t>A Polónia aderiu em 2004</a:t>
            </a:r>
          </a:p>
          <a:p>
            <a:r>
              <a:rPr lang="pt-PT">
                <a:latin typeface="Arial" panose="020B0604020202020204" pitchFamily="34" charset="0"/>
                <a:ea typeface="ＭＳ Ｐゴシック" panose="020B0600070205080204" pitchFamily="34" charset="-128"/>
              </a:rPr>
              <a:t>A Espanha aderiu em 1986</a:t>
            </a:r>
          </a:p>
          <a:p>
            <a:r>
              <a:rPr lang="pt-PT">
                <a:latin typeface="Arial" panose="020B0604020202020204" pitchFamily="34" charset="0"/>
                <a:ea typeface="ＭＳ Ｐゴシック" panose="020B0600070205080204" pitchFamily="34" charset="-128"/>
              </a:rPr>
              <a:t>A Dinamarca aderiu em 1973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6326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 rtl="0" eaLnBrk="1" latinLnBrk="0" hangingPunct="1"/>
            <a:r>
              <a:rPr lang="pt-PT" sz="1200" b="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Dez novos países aderiram à UE em 2004</a:t>
            </a:r>
          </a:p>
          <a:p>
            <a:r>
              <a:rPr lang="pt-PT" b="0">
                <a:latin typeface="Arial" panose="020B0604020202020204" pitchFamily="34" charset="0"/>
                <a:ea typeface="ＭＳ Ｐゴシック" panose="020B0600070205080204" pitchFamily="34" charset="-128"/>
              </a:rPr>
              <a:t>A Espanha ganhou a Eurovisão pela primeira vez em 1968</a:t>
            </a:r>
          </a:p>
          <a:p>
            <a:r>
              <a:rPr lang="pt-PT" b="0">
                <a:latin typeface="Arial" panose="020B0604020202020204" pitchFamily="34" charset="0"/>
                <a:ea typeface="ＭＳ Ｐゴシック" panose="020B0600070205080204" pitchFamily="34" charset="-128"/>
              </a:rPr>
              <a:t>As primeiras eleições para o Parlamento Europeu realizaram-se em 1979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765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/>
              <a:t>Chipre, Malta e Irlanda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977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/>
              <a:t>A Dinamarca ganhou em 1992</a:t>
            </a:r>
          </a:p>
          <a:p>
            <a:r>
              <a:rPr lang="pt-PT"/>
              <a:t>Portugal ganhou em 2016</a:t>
            </a:r>
          </a:p>
          <a:p>
            <a:r>
              <a:rPr lang="pt-PT"/>
              <a:t>A Grécia ganhou em 2004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133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>
                <a:latin typeface="Arial" panose="020B0604020202020204" pitchFamily="34" charset="0"/>
                <a:ea typeface="ＭＳ Ｐゴシック" panose="020B0600070205080204" pitchFamily="34" charset="-128"/>
              </a:rPr>
              <a:t>Bélgica, Estónia, Alemanha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255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10.pn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2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13" Type="http://schemas.openxmlformats.org/officeDocument/2006/relationships/slide" Target="slide21.xml"/><Relationship Id="rId18" Type="http://schemas.openxmlformats.org/officeDocument/2006/relationships/slide" Target="slide7.xml"/><Relationship Id="rId26" Type="http://schemas.openxmlformats.org/officeDocument/2006/relationships/slide" Target="slide9.xml"/><Relationship Id="rId3" Type="http://schemas.openxmlformats.org/officeDocument/2006/relationships/slide" Target="slide19.xml"/><Relationship Id="rId21" Type="http://schemas.openxmlformats.org/officeDocument/2006/relationships/slide" Target="slide5.xml"/><Relationship Id="rId7" Type="http://schemas.openxmlformats.org/officeDocument/2006/relationships/slide" Target="slide17.xml"/><Relationship Id="rId12" Type="http://schemas.openxmlformats.org/officeDocument/2006/relationships/slide" Target="slide18.xml"/><Relationship Id="rId17" Type="http://schemas.openxmlformats.org/officeDocument/2006/relationships/slide" Target="slide4.xml"/><Relationship Id="rId25" Type="http://schemas.openxmlformats.org/officeDocument/2006/relationships/slide" Target="slide6.xml"/><Relationship Id="rId2" Type="http://schemas.openxmlformats.org/officeDocument/2006/relationships/slide" Target="slide16.xml"/><Relationship Id="rId16" Type="http://schemas.openxmlformats.org/officeDocument/2006/relationships/slide" Target="slide30.xml"/><Relationship Id="rId20" Type="http://schemas.openxmlformats.org/officeDocument/2006/relationships/slide" Target="slide1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8.xml"/><Relationship Id="rId11" Type="http://schemas.openxmlformats.org/officeDocument/2006/relationships/slide" Target="slide29.xml"/><Relationship Id="rId24" Type="http://schemas.openxmlformats.org/officeDocument/2006/relationships/slide" Target="slide14.xml"/><Relationship Id="rId5" Type="http://schemas.openxmlformats.org/officeDocument/2006/relationships/slide" Target="slide25.xml"/><Relationship Id="rId15" Type="http://schemas.openxmlformats.org/officeDocument/2006/relationships/slide" Target="slide27.xml"/><Relationship Id="rId23" Type="http://schemas.openxmlformats.org/officeDocument/2006/relationships/slide" Target="slide11.xml"/><Relationship Id="rId28" Type="http://schemas.openxmlformats.org/officeDocument/2006/relationships/slide" Target="slide15.xml"/><Relationship Id="rId10" Type="http://schemas.openxmlformats.org/officeDocument/2006/relationships/slide" Target="slide26.xml"/><Relationship Id="rId19" Type="http://schemas.openxmlformats.org/officeDocument/2006/relationships/slide" Target="slide10.xml"/><Relationship Id="rId4" Type="http://schemas.openxmlformats.org/officeDocument/2006/relationships/slide" Target="slide22.xml"/><Relationship Id="rId9" Type="http://schemas.openxmlformats.org/officeDocument/2006/relationships/slide" Target="slide23.xml"/><Relationship Id="rId14" Type="http://schemas.openxmlformats.org/officeDocument/2006/relationships/slide" Target="slide24.xml"/><Relationship Id="rId22" Type="http://schemas.openxmlformats.org/officeDocument/2006/relationships/slide" Target="slide8.xml"/><Relationship Id="rId27" Type="http://schemas.openxmlformats.org/officeDocument/2006/relationships/slide" Target="slide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03637"/>
            <a:ext cx="7645032" cy="196977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defTabSz="685800" fontAlgn="auto">
              <a:spcAft>
                <a:spcPts val="0"/>
              </a:spcAft>
              <a:defRPr/>
            </a:pPr>
            <a:r>
              <a:rPr lang="pt-PT" sz="7200">
                <a:solidFill>
                  <a:srgbClr val="FFFFFF"/>
                </a:solidFill>
              </a:rPr>
              <a:t>EUROPA QUEST</a:t>
            </a:r>
          </a:p>
          <a:p>
            <a:pPr>
              <a:lnSpc>
                <a:spcPct val="140000"/>
              </a:lnSpc>
              <a:defRPr/>
            </a:pPr>
            <a:r>
              <a:rPr lang="pt-P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535008" y="2628528"/>
            <a:ext cx="3448574" cy="42294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 bwMode="auto">
            <a:xfrm>
              <a:off x="564121" y="572765"/>
              <a:ext cx="942974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pt-PT" sz="1400" b="1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Conselho da União Europeia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pt-PT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Secretariado-Geral</a:t>
              </a: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pt-PT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Direção-Geral da Comunicação e Informação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2800" i="1">
                <a:solidFill>
                  <a:schemeClr val="bg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Versão de nível principiante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3834" y="946506"/>
            <a:ext cx="1591741" cy="15917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213834" y="2633100"/>
            <a:ext cx="1608620" cy="16086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901619" y="2628528"/>
            <a:ext cx="1600943" cy="16009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901619" y="4327340"/>
            <a:ext cx="1608620" cy="16086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9901619" y="6033829"/>
            <a:ext cx="1608620" cy="16086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1581727" y="4327340"/>
            <a:ext cx="1608619" cy="160861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1581727" y="2645407"/>
            <a:ext cx="1591741" cy="159174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570673" y="4327340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02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C</a:t>
            </a:r>
          </a:p>
          <a:p>
            <a:pPr lvl="1"/>
            <a:endParaRPr lang="es-ES" dirty="0"/>
          </a:p>
          <a:p>
            <a:pPr lvl="1"/>
            <a:r>
              <a:rPr lang="pt-PT"/>
              <a:t>França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/>
              <a:t>A</a:t>
            </a:r>
          </a:p>
          <a:p>
            <a:endParaRPr lang="es-ES" sz="1800" dirty="0"/>
          </a:p>
          <a:p>
            <a:r>
              <a:rPr lang="pt-P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Espanha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B</a:t>
            </a:r>
          </a:p>
          <a:p>
            <a:pPr lvl="1"/>
            <a:endParaRPr lang="es-ES" dirty="0"/>
          </a:p>
          <a:p>
            <a:pPr lvl="1"/>
            <a:r>
              <a:rPr lang="pt-PT"/>
              <a:t>Itália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D</a:t>
            </a:r>
          </a:p>
          <a:p>
            <a:pPr lvl="1"/>
            <a:endParaRPr lang="es-ES" dirty="0"/>
          </a:p>
          <a:p>
            <a:pPr lvl="1"/>
            <a:r>
              <a:rPr lang="pt-PT"/>
              <a:t>Grécia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63402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Países da UE 100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2400" dirty="0"/>
              <a:t>Que país é conhecido pelas pizzas e massas e pela sua famosa torre inclinada?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72744D2-7EF2-71FB-0587-2B82EF9A75D5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26388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C</a:t>
            </a:r>
          </a:p>
          <a:p>
            <a:pPr lvl="1"/>
            <a:endParaRPr lang="es-ES" dirty="0"/>
          </a:p>
          <a:p>
            <a:pPr lvl="1"/>
            <a:r>
              <a:rPr lang="pt-PT"/>
              <a:t>Luxemburgo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/>
              <a:t>A</a:t>
            </a:r>
          </a:p>
          <a:p>
            <a:endParaRPr lang="es-ES" sz="1800" dirty="0"/>
          </a:p>
          <a:p>
            <a:r>
              <a:rPr lang="pt-P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Malta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B</a:t>
            </a:r>
          </a:p>
          <a:p>
            <a:pPr lvl="1"/>
            <a:endParaRPr lang="es-ES" dirty="0"/>
          </a:p>
          <a:p>
            <a:pPr lvl="1"/>
            <a:r>
              <a:rPr lang="pt-PT"/>
              <a:t>Chipre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D</a:t>
            </a:r>
          </a:p>
          <a:p>
            <a:pPr lvl="1"/>
            <a:endParaRPr lang="es-ES" dirty="0"/>
          </a:p>
          <a:p>
            <a:pPr lvl="1"/>
            <a:r>
              <a:rPr lang="pt-PT"/>
              <a:t>Eslovénia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63402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Países da UE 200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pPr>
              <a:spcBef>
                <a:spcPts val="0"/>
              </a:spcBef>
            </a:pPr>
            <a:r>
              <a:rPr lang="pt-PT" sz="2400" dirty="0"/>
              <a:t>Que país, localizado no Mediterrâneo, é o país mais pequeno da UE em termos de área?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CEA16C0-3A12-0BFC-3113-B667CA33E9D9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277227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C</a:t>
            </a:r>
          </a:p>
          <a:p>
            <a:pPr lvl="1"/>
            <a:endParaRPr lang="es-ES" dirty="0"/>
          </a:p>
          <a:p>
            <a:pPr lvl="1"/>
            <a:r>
              <a:rPr lang="pt-PT"/>
              <a:t>Finlândia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/>
              <a:t>A</a:t>
            </a:r>
          </a:p>
          <a:p>
            <a:endParaRPr lang="es-ES" sz="1800" dirty="0"/>
          </a:p>
          <a:p>
            <a:r>
              <a:rPr lang="pt-P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Bulgária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B</a:t>
            </a:r>
          </a:p>
          <a:p>
            <a:pPr lvl="1"/>
            <a:endParaRPr lang="es-ES" dirty="0"/>
          </a:p>
          <a:p>
            <a:pPr lvl="1"/>
            <a:r>
              <a:rPr lang="pt-PT"/>
              <a:t>Chéquia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D</a:t>
            </a:r>
          </a:p>
          <a:p>
            <a:pPr lvl="1"/>
            <a:endParaRPr lang="es-ES" dirty="0"/>
          </a:p>
          <a:p>
            <a:pPr lvl="1"/>
            <a:r>
              <a:rPr lang="pt-PT"/>
              <a:t>Espanha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/>
              <a:t>Países da UE 300</a:t>
            </a:r>
          </a:p>
          <a:p>
            <a:pPr>
              <a:lnSpc>
                <a:spcPts val="3000"/>
              </a:lnSpc>
            </a:pPr>
            <a:r>
              <a:rPr lang="pt-PT">
                <a:solidFill>
                  <a:schemeClr val="accent2"/>
                </a:solidFill>
              </a:rPr>
              <a:t>⸺</a:t>
            </a:r>
          </a:p>
          <a:p>
            <a:r>
              <a:rPr lang="pt-PT" sz="2400"/>
              <a:t>Qual destes países tem como capital uma cidade costeira?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5ACAB5EC-0EDF-A888-2DBC-192CE02893A7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1174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C</a:t>
            </a:r>
          </a:p>
          <a:p>
            <a:pPr lvl="1"/>
            <a:endParaRPr lang="es-ES" dirty="0"/>
          </a:p>
          <a:p>
            <a:pPr lvl="1"/>
            <a:r>
              <a:rPr lang="pt-PT"/>
              <a:t>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/>
              <a:t>A</a:t>
            </a:r>
          </a:p>
          <a:p>
            <a:endParaRPr lang="es-ES" sz="1800" dirty="0"/>
          </a:p>
          <a:p>
            <a:r>
              <a:rPr lang="pt-P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24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B</a:t>
            </a:r>
          </a:p>
          <a:p>
            <a:pPr lvl="1"/>
            <a:endParaRPr lang="es-ES" dirty="0"/>
          </a:p>
          <a:p>
            <a:pPr lvl="1"/>
            <a:r>
              <a:rPr lang="pt-PT" sz="1800"/>
              <a:t>27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D</a:t>
            </a:r>
          </a:p>
          <a:p>
            <a:pPr lvl="1"/>
            <a:endParaRPr lang="es-ES" dirty="0"/>
          </a:p>
          <a:p>
            <a:pPr lvl="1"/>
            <a:r>
              <a:rPr lang="pt-PT"/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/>
              <a:t>Trabalhar em conjunto 100</a:t>
            </a:r>
          </a:p>
          <a:p>
            <a:pPr>
              <a:lnSpc>
                <a:spcPts val="3000"/>
              </a:lnSpc>
            </a:pPr>
            <a:r>
              <a:rPr lang="pt-PT">
                <a:solidFill>
                  <a:schemeClr val="accent2"/>
                </a:solidFill>
              </a:rPr>
              <a:t>⸺</a:t>
            </a:r>
          </a:p>
          <a:p>
            <a:r>
              <a:rPr lang="pt-PT" sz="2500"/>
              <a:t>Quantas línguas oficiais tem a UE?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519683C-A4F3-5BD9-4CDE-E6E5EF93E237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86619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C</a:t>
            </a:r>
          </a:p>
          <a:p>
            <a:pPr lvl="1"/>
            <a:endParaRPr lang="es-ES" dirty="0"/>
          </a:p>
          <a:p>
            <a:pPr lvl="1"/>
            <a:r>
              <a:rPr lang="pt-PT"/>
              <a:t>Vamos ganhar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/>
              <a:t>A</a:t>
            </a:r>
          </a:p>
          <a:p>
            <a:endParaRPr lang="es-ES" sz="1800" dirty="0"/>
          </a:p>
          <a:p>
            <a:r>
              <a:rPr lang="pt-P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Unidos somos mais fortes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B</a:t>
            </a:r>
          </a:p>
          <a:p>
            <a:pPr lvl="1"/>
            <a:endParaRPr lang="es-ES" dirty="0"/>
          </a:p>
          <a:p>
            <a:pPr lvl="1"/>
            <a:r>
              <a:rPr lang="pt-PT"/>
              <a:t>Unida na diversidade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D</a:t>
            </a:r>
          </a:p>
          <a:p>
            <a:pPr lvl="1"/>
            <a:endParaRPr lang="es-ES" dirty="0"/>
          </a:p>
          <a:p>
            <a:pPr lvl="1"/>
            <a:r>
              <a:rPr lang="pt-PT"/>
              <a:t>Juntos pela paz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/>
              <a:t>Trabalhar em conjunto 200</a:t>
            </a:r>
          </a:p>
          <a:p>
            <a:pPr>
              <a:lnSpc>
                <a:spcPts val="3000"/>
              </a:lnSpc>
            </a:pPr>
            <a:r>
              <a:rPr lang="pt-PT">
                <a:solidFill>
                  <a:schemeClr val="accent2"/>
                </a:solidFill>
              </a:rPr>
              <a:t>⸺</a:t>
            </a:r>
          </a:p>
          <a:p>
            <a:r>
              <a:rPr lang="pt-PT" sz="2500"/>
              <a:t>Qual é o lema da UE?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3988994A-30AD-9C6F-8ABE-FF740C94DC29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950159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C</a:t>
            </a:r>
          </a:p>
          <a:p>
            <a:pPr lvl="1"/>
            <a:endParaRPr lang="en-GB" dirty="0"/>
          </a:p>
          <a:p>
            <a:pPr lvl="1"/>
            <a:r>
              <a:rPr lang="pt-PT"/>
              <a:t>Serviço Europeu para a Ação Externa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/>
              <a:t>A</a:t>
            </a:r>
          </a:p>
          <a:p>
            <a:endParaRPr lang="en-GB" sz="1800" dirty="0"/>
          </a:p>
          <a:p>
            <a:r>
              <a:rPr lang="pt-P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Mecanismo Europeu de Estabilidade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B</a:t>
            </a:r>
          </a:p>
          <a:p>
            <a:pPr lvl="1"/>
            <a:endParaRPr lang="en-GB" dirty="0"/>
          </a:p>
          <a:p>
            <a:pPr lvl="1"/>
            <a:r>
              <a:rPr lang="pt-PT"/>
              <a:t>Agência Europeia de Assistência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D</a:t>
            </a:r>
          </a:p>
          <a:p>
            <a:pPr lvl="1"/>
            <a:endParaRPr lang="en-GB" dirty="0"/>
          </a:p>
          <a:p>
            <a:pPr lvl="1"/>
            <a:r>
              <a:rPr lang="pt-PT"/>
              <a:t>Mecanismo de Proteção Civil da 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GB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9"/>
            <a:ext cx="11101719" cy="1434726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Trabalhar em conjunto 300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pPr>
              <a:spcBef>
                <a:spcPts val="0"/>
              </a:spcBef>
            </a:pPr>
            <a:r>
              <a:rPr lang="pt-PT" sz="2000" dirty="0"/>
              <a:t>Que iniciativa da UE visa promover a cooperação e a assistência mútua entre os Estados-Membros em caso de catástrofes naturais ou outras emergências?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GB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19478BA-988F-C063-D571-679D1F97A6D0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075998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C</a:t>
            </a:r>
          </a:p>
          <a:p>
            <a:pPr lvl="1"/>
            <a:endParaRPr lang="es-ES" dirty="0"/>
          </a:p>
          <a:p>
            <a:pPr lvl="1"/>
            <a:r>
              <a:rPr lang="pt-PT" sz="1800"/>
              <a:t>1908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/>
              <a:t>A</a:t>
            </a:r>
          </a:p>
          <a:p>
            <a:endParaRPr lang="es-ES" sz="1800" dirty="0"/>
          </a:p>
          <a:p>
            <a:r>
              <a:rPr lang="pt-P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2012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B</a:t>
            </a:r>
          </a:p>
          <a:p>
            <a:pPr lvl="1"/>
            <a:endParaRPr lang="es-ES" dirty="0"/>
          </a:p>
          <a:p>
            <a:pPr lvl="1"/>
            <a:r>
              <a:rPr lang="pt-PT" sz="1800"/>
              <a:t>1957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D</a:t>
            </a:r>
          </a:p>
          <a:p>
            <a:pPr lvl="1"/>
            <a:endParaRPr lang="es-ES" dirty="0"/>
          </a:p>
          <a:p>
            <a:pPr lvl="1"/>
            <a:r>
              <a:rPr lang="pt-PT" sz="1800"/>
              <a:t>1858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/>
              <a:t>História 100</a:t>
            </a:r>
          </a:p>
          <a:p>
            <a:pPr>
              <a:lnSpc>
                <a:spcPts val="3000"/>
              </a:lnSpc>
            </a:pPr>
            <a:r>
              <a:rPr lang="pt-PT">
                <a:solidFill>
                  <a:schemeClr val="accent2"/>
                </a:solidFill>
              </a:rPr>
              <a:t>⸺</a:t>
            </a:r>
          </a:p>
          <a:p>
            <a:r>
              <a:rPr lang="pt-PT" sz="2000"/>
              <a:t>Em que ano foi o Prémio Nobel da Paz atribuído à União Europeia?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5638AAE-FEDE-2B89-FFDB-B6B9BEF28BB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430452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C</a:t>
            </a:r>
          </a:p>
          <a:p>
            <a:pPr lvl="1"/>
            <a:endParaRPr lang="es-ES" dirty="0"/>
          </a:p>
          <a:p>
            <a:pPr lvl="1"/>
            <a:r>
              <a:rPr lang="pt-PT" sz="1800"/>
              <a:t>Bélgica e Luxemburgo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/>
              <a:t>A</a:t>
            </a:r>
          </a:p>
          <a:p>
            <a:endParaRPr lang="es-ES" sz="1800" dirty="0"/>
          </a:p>
          <a:p>
            <a:r>
              <a:rPr lang="pt-P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França e Polónia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B</a:t>
            </a:r>
          </a:p>
          <a:p>
            <a:pPr lvl="1"/>
            <a:endParaRPr lang="es-ES" dirty="0"/>
          </a:p>
          <a:p>
            <a:pPr lvl="1"/>
            <a:r>
              <a:rPr lang="pt-PT" sz="1800"/>
              <a:t>Itália e Espanha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D</a:t>
            </a:r>
          </a:p>
          <a:p>
            <a:pPr lvl="1"/>
            <a:endParaRPr lang="es-ES" dirty="0"/>
          </a:p>
          <a:p>
            <a:pPr lvl="1"/>
            <a:r>
              <a:rPr lang="pt-PT" sz="1800"/>
              <a:t>Países Baixos e Dinamarca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História 200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pPr>
              <a:spcBef>
                <a:spcPts val="0"/>
              </a:spcBef>
            </a:pPr>
            <a:r>
              <a:rPr lang="pt-PT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Que dois países estão entre os seis membros fundadores do que mais tarde viria a ser a União Europeia?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C437521-D76D-0E5F-BF34-A27762115D64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21900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C</a:t>
            </a:r>
          </a:p>
          <a:p>
            <a:pPr lvl="1"/>
            <a:endParaRPr lang="es-ES" dirty="0"/>
          </a:p>
          <a:p>
            <a:pPr lvl="1"/>
            <a:r>
              <a:rPr lang="pt-PT" sz="1800"/>
              <a:t>A Espanha ganhou pela primeira vez o concurso da Eurovisão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/>
              <a:t>A</a:t>
            </a:r>
          </a:p>
          <a:p>
            <a:endParaRPr lang="es-ES" sz="1800" dirty="0"/>
          </a:p>
          <a:p>
            <a:r>
              <a:rPr lang="pt-P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Dez novos países aderiram à UE, elevando o número de Estados-Membros para 25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B</a:t>
            </a:r>
          </a:p>
          <a:p>
            <a:pPr lvl="1"/>
            <a:endParaRPr lang="es-ES" dirty="0"/>
          </a:p>
          <a:p>
            <a:pPr lvl="1"/>
            <a:r>
              <a:rPr lang="pt-PT" sz="1800"/>
              <a:t>O euro entrou em circulação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D</a:t>
            </a:r>
          </a:p>
          <a:p>
            <a:pPr lvl="1"/>
            <a:endParaRPr lang="es-ES" dirty="0"/>
          </a:p>
          <a:p>
            <a:pPr lvl="1"/>
            <a:r>
              <a:rPr lang="pt-PT" sz="1800"/>
              <a:t>Realizaram-se as primeiras eleições para o Parlamento Europeu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/>
              <a:t>História 300</a:t>
            </a:r>
          </a:p>
          <a:p>
            <a:pPr>
              <a:lnSpc>
                <a:spcPts val="3000"/>
              </a:lnSpc>
            </a:pPr>
            <a:r>
              <a:rPr lang="pt-PT">
                <a:solidFill>
                  <a:schemeClr val="accent2"/>
                </a:solidFill>
              </a:rPr>
              <a:t>⸺</a:t>
            </a:r>
          </a:p>
          <a:p>
            <a:r>
              <a:rPr lang="pt-PT" sz="2000"/>
              <a:t>Que acontecimento importante ocorreu em 2002?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2423B6C-D22D-17FF-A7CD-77D81A2E811D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4207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C</a:t>
            </a:r>
          </a:p>
          <a:p>
            <a:pPr lvl="1"/>
            <a:endParaRPr lang="es-ES" dirty="0"/>
          </a:p>
          <a:p>
            <a:pPr lvl="1"/>
            <a:r>
              <a:rPr lang="pt-PT"/>
              <a:t>Países Baixos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/>
              <a:t>A</a:t>
            </a:r>
          </a:p>
          <a:p>
            <a:endParaRPr lang="es-ES" sz="1800" dirty="0"/>
          </a:p>
          <a:p>
            <a:r>
              <a:rPr lang="pt-P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Itália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B</a:t>
            </a:r>
          </a:p>
          <a:p>
            <a:pPr lvl="1"/>
            <a:endParaRPr lang="es-ES" dirty="0"/>
          </a:p>
          <a:p>
            <a:pPr lvl="1"/>
            <a:r>
              <a:rPr lang="pt-PT"/>
              <a:t>Grécia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D</a:t>
            </a:r>
          </a:p>
          <a:p>
            <a:pPr lvl="1"/>
            <a:endParaRPr lang="es-ES" dirty="0"/>
          </a:p>
          <a:p>
            <a:pPr lvl="1"/>
            <a:r>
              <a:rPr lang="pt-PT"/>
              <a:t>Irlanda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63402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Geografia 100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pPr>
              <a:spcBef>
                <a:spcPts val="0"/>
              </a:spcBef>
            </a:pPr>
            <a:r>
              <a:rPr lang="pt-PT" sz="2400" dirty="0"/>
              <a:t>Que país é conhecido pelos seus moinhos de vento, campos de tulipas e socas de madeira?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ED71AEC-3546-4494-2A2B-5DAC83005E0A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22960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52032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/>
              <a:t>Instruções</a:t>
            </a:r>
            <a:br>
              <a:rPr lang="pt-PT"/>
            </a:br>
            <a:r>
              <a:rPr lang="pt-P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3F8114-5E1C-374C-E5F4-E0F98528AF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09137" y="1425406"/>
            <a:ext cx="3958060" cy="2217058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7" name="Graphic 6" descr="Cursor with solid fill">
            <a:extLst>
              <a:ext uri="{FF2B5EF4-FFF2-40B4-BE49-F238E27FC236}">
                <a16:creationId xmlns:a16="http://schemas.microsoft.com/office/drawing/2014/main" id="{5B775C5B-2531-DD02-2BBD-05FB91DAE4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74187" y="2363495"/>
            <a:ext cx="101639" cy="10163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3FBA9FBE-D0AE-2FC3-8205-0FAB22933984}"/>
              </a:ext>
            </a:extLst>
          </p:cNvPr>
          <p:cNvSpPr/>
          <p:nvPr/>
        </p:nvSpPr>
        <p:spPr>
          <a:xfrm>
            <a:off x="1219514" y="2296408"/>
            <a:ext cx="240634" cy="134174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34B9D9-7EDB-4D61-8650-29AE7D7D71BD}"/>
              </a:ext>
            </a:extLst>
          </p:cNvPr>
          <p:cNvSpPr txBox="1"/>
          <p:nvPr/>
        </p:nvSpPr>
        <p:spPr>
          <a:xfrm>
            <a:off x="625060" y="1127888"/>
            <a:ext cx="27570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400" b="1">
                <a:latin typeface="Source Sans 3" panose="020B0303030403020204" pitchFamily="34" charset="0"/>
              </a:rPr>
              <a:t>Clique na pergunta escolhida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7D95B63-9B5A-239B-13A2-71A98F179840}"/>
              </a:ext>
            </a:extLst>
          </p:cNvPr>
          <p:cNvSpPr txBox="1"/>
          <p:nvPr/>
        </p:nvSpPr>
        <p:spPr>
          <a:xfrm>
            <a:off x="5431333" y="1167623"/>
            <a:ext cx="56563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400" b="1">
                <a:latin typeface="Source Sans 3" panose="020B0303030403020204" pitchFamily="34" charset="0"/>
              </a:rPr>
              <a:t>Depois de a equipa responder, clique para revelar a resposta correta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B0F432E-0BF0-5122-3BF0-B61C61383527}"/>
              </a:ext>
            </a:extLst>
          </p:cNvPr>
          <p:cNvSpPr txBox="1"/>
          <p:nvPr/>
        </p:nvSpPr>
        <p:spPr>
          <a:xfrm>
            <a:off x="2769138" y="4032205"/>
            <a:ext cx="64971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400" b="1">
                <a:latin typeface="Source Sans 3" panose="020B0303030403020204" pitchFamily="34" charset="0"/>
              </a:rPr>
              <a:t>Clique em «Europa Quest» para regressar ao quadro e escolha outra pergunta.</a:t>
            </a:r>
          </a:p>
          <a:p>
            <a:r>
              <a:rPr lang="pt-PT" sz="1400" b="1">
                <a:latin typeface="Source Sans 3" panose="020B0303030403020204" pitchFamily="34" charset="0"/>
              </a:rPr>
              <a:t>A pergunta já utilizada passa a ter a cor branca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A5A732C9-897A-8934-2A05-97B60C1DB6E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98161" y="1893107"/>
            <a:ext cx="2516435" cy="1408516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9C1F3FED-16A2-2A98-153F-C8074C84F07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435587" y="1901859"/>
            <a:ext cx="2515636" cy="1405177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8" name="Graphic 57" descr="Badge outline">
            <a:extLst>
              <a:ext uri="{FF2B5EF4-FFF2-40B4-BE49-F238E27FC236}">
                <a16:creationId xmlns:a16="http://schemas.microsoft.com/office/drawing/2014/main" id="{4F9D154E-D7E8-7344-F0ED-A70D83A15F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81460" y="1727074"/>
            <a:ext cx="299747" cy="299747"/>
          </a:xfrm>
          <a:prstGeom prst="rect">
            <a:avLst/>
          </a:prstGeom>
        </p:spPr>
      </p:pic>
      <p:pic>
        <p:nvPicPr>
          <p:cNvPr id="60" name="Graphic 59" descr="Badge 1 outline">
            <a:extLst>
              <a:ext uri="{FF2B5EF4-FFF2-40B4-BE49-F238E27FC236}">
                <a16:creationId xmlns:a16="http://schemas.microsoft.com/office/drawing/2014/main" id="{2C1FF55F-9E48-AB84-49D2-0AF00317BA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9202" y="1315307"/>
            <a:ext cx="291716" cy="291716"/>
          </a:xfrm>
          <a:prstGeom prst="rect">
            <a:avLst/>
          </a:prstGeom>
        </p:spPr>
      </p:pic>
      <p:grpSp>
        <p:nvGrpSpPr>
          <p:cNvPr id="80" name="Group 79">
            <a:extLst>
              <a:ext uri="{FF2B5EF4-FFF2-40B4-BE49-F238E27FC236}">
                <a16:creationId xmlns:a16="http://schemas.microsoft.com/office/drawing/2014/main" id="{9F3C0087-66A1-0234-922F-C69CF4A6281A}"/>
              </a:ext>
            </a:extLst>
          </p:cNvPr>
          <p:cNvGrpSpPr>
            <a:grpSpLocks noChangeAspect="1"/>
          </p:cNvGrpSpPr>
          <p:nvPr/>
        </p:nvGrpSpPr>
        <p:grpSpPr>
          <a:xfrm>
            <a:off x="6096000" y="4771914"/>
            <a:ext cx="2693485" cy="1507170"/>
            <a:chOff x="8437510" y="4432228"/>
            <a:chExt cx="2755037" cy="1541612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04511739-084B-1553-2CA3-07AB064B5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8437510" y="4432228"/>
              <a:ext cx="2755037" cy="1541612"/>
            </a:xfrm>
            <a:prstGeom prst="rect">
              <a:avLst/>
            </a:prstGeom>
            <a:ln w="6350">
              <a:solidFill>
                <a:schemeClr val="accent6">
                  <a:lumMod val="60000"/>
                  <a:lumOff val="40000"/>
                </a:schemeClr>
              </a:solidFill>
            </a:ln>
          </p:spPr>
        </p:pic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41E8DAF-1E6E-0D62-A249-87C0A9900544}"/>
                </a:ext>
              </a:extLst>
            </p:cNvPr>
            <p:cNvSpPr/>
            <p:nvPr/>
          </p:nvSpPr>
          <p:spPr>
            <a:xfrm>
              <a:off x="8787630" y="5023496"/>
              <a:ext cx="192736" cy="109684"/>
            </a:xfrm>
            <a:prstGeom prst="ellipse">
              <a:avLst/>
            </a:prstGeom>
            <a:no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B682E84-A412-2E7C-A6D1-4390DD70BCB4}"/>
              </a:ext>
            </a:extLst>
          </p:cNvPr>
          <p:cNvGrpSpPr>
            <a:grpSpLocks noChangeAspect="1"/>
          </p:cNvGrpSpPr>
          <p:nvPr/>
        </p:nvGrpSpPr>
        <p:grpSpPr>
          <a:xfrm>
            <a:off x="2688167" y="4616475"/>
            <a:ext cx="2903712" cy="1733956"/>
            <a:chOff x="5286591" y="4506576"/>
            <a:chExt cx="2750625" cy="1642540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56013069-BF8D-5822-5592-5C5D33BB8D84}"/>
                </a:ext>
              </a:extLst>
            </p:cNvPr>
            <p:cNvGrpSpPr/>
            <p:nvPr/>
          </p:nvGrpSpPr>
          <p:grpSpPr>
            <a:xfrm>
              <a:off x="5498161" y="4656450"/>
              <a:ext cx="2539055" cy="1492666"/>
              <a:chOff x="5559856" y="4292253"/>
              <a:chExt cx="3130890" cy="1702767"/>
            </a:xfrm>
          </p:grpSpPr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0BDCD615-BFA1-3DB8-9535-A598180CF1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5559856" y="4292253"/>
                <a:ext cx="3130890" cy="1617886"/>
              </a:xfrm>
              <a:prstGeom prst="rect">
                <a:avLst/>
              </a:prstGeom>
              <a:ln w="6350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</p:pic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D3759229-9081-35DE-0677-9428323453A7}"/>
                  </a:ext>
                </a:extLst>
              </p:cNvPr>
              <p:cNvSpPr/>
              <p:nvPr/>
            </p:nvSpPr>
            <p:spPr>
              <a:xfrm>
                <a:off x="7650296" y="5672036"/>
                <a:ext cx="897231" cy="238102"/>
              </a:xfrm>
              <a:prstGeom prst="ellipse">
                <a:avLst/>
              </a:prstGeom>
              <a:noFill/>
              <a:ln w="2857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pic>
            <p:nvPicPr>
              <p:cNvPr id="70" name="Graphic 69" descr="Cursor with solid fill">
                <a:extLst>
                  <a:ext uri="{FF2B5EF4-FFF2-40B4-BE49-F238E27FC236}">
                    <a16:creationId xmlns:a16="http://schemas.microsoft.com/office/drawing/2014/main" id="{883AED85-B1C6-66D3-DBCA-8541301AFE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8417867" y="5750032"/>
                <a:ext cx="244987" cy="244988"/>
              </a:xfrm>
              <a:prstGeom prst="rect">
                <a:avLst/>
              </a:prstGeom>
            </p:spPr>
          </p:pic>
        </p:grpSp>
        <p:pic>
          <p:nvPicPr>
            <p:cNvPr id="56" name="Graphic 55" descr="Badge 3 outline">
              <a:extLst>
                <a:ext uri="{FF2B5EF4-FFF2-40B4-BE49-F238E27FC236}">
                  <a16:creationId xmlns:a16="http://schemas.microsoft.com/office/drawing/2014/main" id="{14873E1D-66E0-E4EC-88BE-21168B1F5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5286591" y="4506576"/>
              <a:ext cx="299748" cy="2997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46846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C</a:t>
            </a:r>
          </a:p>
          <a:p>
            <a:pPr lvl="1"/>
            <a:endParaRPr lang="es-ES" dirty="0"/>
          </a:p>
          <a:p>
            <a:pPr lvl="1"/>
            <a:r>
              <a:rPr lang="pt-PT"/>
              <a:t>Cárpatos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/>
              <a:t>A</a:t>
            </a:r>
          </a:p>
          <a:p>
            <a:endParaRPr lang="es-ES" sz="1800" dirty="0"/>
          </a:p>
          <a:p>
            <a:r>
              <a:rPr lang="pt-P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Alpes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B</a:t>
            </a:r>
          </a:p>
          <a:p>
            <a:pPr lvl="1"/>
            <a:endParaRPr lang="es-ES" dirty="0"/>
          </a:p>
          <a:p>
            <a:pPr lvl="1"/>
            <a:r>
              <a:rPr lang="pt-PT"/>
              <a:t>Pirenéus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D</a:t>
            </a:r>
          </a:p>
          <a:p>
            <a:pPr lvl="1"/>
            <a:endParaRPr lang="es-ES" dirty="0"/>
          </a:p>
          <a:p>
            <a:pPr lvl="1"/>
            <a:r>
              <a:rPr lang="pt-PT"/>
              <a:t>Apeninos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Geografia 200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pPr>
              <a:spcBef>
                <a:spcPts val="0"/>
              </a:spcBef>
            </a:pPr>
            <a:r>
              <a:rPr lang="pt-PT" sz="2400" dirty="0"/>
              <a:t>Que cordilheira se encontra entre França e Espanha, com uma extensão de cerca de 430 km?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F285A26-7526-F72D-4A64-21054CC78BB1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490512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C</a:t>
            </a:r>
          </a:p>
          <a:p>
            <a:pPr lvl="1"/>
            <a:endParaRPr lang="es-ES" dirty="0"/>
          </a:p>
          <a:p>
            <a:pPr lvl="1"/>
            <a:r>
              <a:rPr lang="pt-PT" sz="180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/>
              <a:t>A</a:t>
            </a:r>
          </a:p>
          <a:p>
            <a:endParaRPr lang="es-ES" sz="1800" dirty="0"/>
          </a:p>
          <a:p>
            <a:r>
              <a:rPr lang="pt-P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B</a:t>
            </a:r>
          </a:p>
          <a:p>
            <a:pPr lvl="1"/>
            <a:endParaRPr lang="es-ES" dirty="0"/>
          </a:p>
          <a:p>
            <a:pPr lvl="1"/>
            <a:r>
              <a:rPr lang="pt-PT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D</a:t>
            </a:r>
          </a:p>
          <a:p>
            <a:pPr lvl="1"/>
            <a:endParaRPr lang="es-ES" dirty="0"/>
          </a:p>
          <a:p>
            <a:pPr lvl="1"/>
            <a:r>
              <a:rPr lang="pt-PT" sz="180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/>
              <a:t>Geografia 300</a:t>
            </a:r>
          </a:p>
          <a:p>
            <a:pPr>
              <a:lnSpc>
                <a:spcPts val="3000"/>
              </a:lnSpc>
            </a:pPr>
            <a:r>
              <a:rPr lang="pt-PT">
                <a:solidFill>
                  <a:schemeClr val="accent2"/>
                </a:solidFill>
              </a:rPr>
              <a:t>⸺</a:t>
            </a:r>
          </a:p>
          <a:p>
            <a:r>
              <a:rPr lang="pt-PT" sz="2500"/>
              <a:t>Quantos países da UE não têm fronteira terrestre com outro país da UE?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B6BBE8A-DA5D-B64B-D01B-E06011FEA86D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83398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C</a:t>
            </a:r>
          </a:p>
          <a:p>
            <a:pPr lvl="1"/>
            <a:endParaRPr lang="es-ES" dirty="0"/>
          </a:p>
          <a:p>
            <a:pPr lvl="1"/>
            <a:r>
              <a:rPr lang="pt-PT"/>
              <a:t>Conselho da Europa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/>
              <a:t>A</a:t>
            </a:r>
          </a:p>
          <a:p>
            <a:endParaRPr lang="es-ES" sz="1800" dirty="0"/>
          </a:p>
          <a:p>
            <a:r>
              <a:rPr lang="pt-P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Parlamento Europeu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B</a:t>
            </a:r>
          </a:p>
          <a:p>
            <a:pPr lvl="1"/>
            <a:endParaRPr lang="es-ES" dirty="0"/>
          </a:p>
          <a:p>
            <a:pPr lvl="1"/>
            <a:r>
              <a:rPr lang="pt-PT"/>
              <a:t>Associação Europeia de Advogados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D</a:t>
            </a:r>
          </a:p>
          <a:p>
            <a:pPr lvl="1"/>
            <a:endParaRPr lang="es-ES" dirty="0"/>
          </a:p>
          <a:p>
            <a:pPr lvl="1"/>
            <a:r>
              <a:rPr lang="pt-PT"/>
              <a:t>Banco Central Europeu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32616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Instituições 100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pPr>
              <a:spcBef>
                <a:spcPts val="0"/>
              </a:spcBef>
            </a:pPr>
            <a:r>
              <a:rPr lang="pt-PT" sz="2800" dirty="0"/>
              <a:t>Qual das seguintes entidades desempenha um papel no processo legislativo da UE?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AA8EE4A-2CE1-FF35-9839-749D97C18DDA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31363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C</a:t>
            </a:r>
          </a:p>
          <a:p>
            <a:pPr lvl="1"/>
            <a:endParaRPr lang="es-ES" dirty="0"/>
          </a:p>
          <a:p>
            <a:pPr lvl="1"/>
            <a:r>
              <a:rPr lang="pt-PT"/>
              <a:t>Comissão Europeia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/>
              <a:t>A</a:t>
            </a:r>
          </a:p>
          <a:p>
            <a:endParaRPr lang="es-ES" sz="1800" dirty="0"/>
          </a:p>
          <a:p>
            <a:r>
              <a:rPr lang="pt-P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Parlamento Europeu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B</a:t>
            </a:r>
          </a:p>
          <a:p>
            <a:pPr lvl="1"/>
            <a:endParaRPr lang="es-ES" dirty="0"/>
          </a:p>
          <a:p>
            <a:pPr lvl="1"/>
            <a:r>
              <a:rPr lang="pt-PT"/>
              <a:t>Conselho da UE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D</a:t>
            </a:r>
          </a:p>
          <a:p>
            <a:pPr lvl="1"/>
            <a:endParaRPr lang="es-ES" dirty="0"/>
          </a:p>
          <a:p>
            <a:pPr lvl="1"/>
            <a:r>
              <a:rPr lang="pt-PT"/>
              <a:t>Banco Central Europeu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45925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/>
              <a:t>Instituições 200</a:t>
            </a:r>
          </a:p>
          <a:p>
            <a:pPr>
              <a:lnSpc>
                <a:spcPts val="3000"/>
              </a:lnSpc>
            </a:pPr>
            <a:r>
              <a:rPr lang="pt-PT">
                <a:solidFill>
                  <a:schemeClr val="accent2"/>
                </a:solidFill>
              </a:rPr>
              <a:t>⸺</a:t>
            </a:r>
          </a:p>
          <a:p>
            <a:r>
              <a:rPr lang="pt-PT" sz="2400"/>
              <a:t>Que instituição da UE representa os governos dos Estados-Membros?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2C1CAF9-A507-980A-B54F-3070808F992B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956156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C</a:t>
            </a:r>
          </a:p>
          <a:p>
            <a:pPr lvl="1"/>
            <a:endParaRPr lang="es-ES" dirty="0"/>
          </a:p>
          <a:p>
            <a:pPr lvl="1"/>
            <a:r>
              <a:rPr lang="pt-PT"/>
              <a:t>Conselho Europeu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/>
              <a:t>A</a:t>
            </a:r>
          </a:p>
          <a:p>
            <a:endParaRPr lang="es-ES" sz="1800" dirty="0"/>
          </a:p>
          <a:p>
            <a:r>
              <a:rPr lang="pt-P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Comissão Europeia 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B</a:t>
            </a:r>
          </a:p>
          <a:p>
            <a:pPr lvl="1"/>
            <a:endParaRPr lang="es-ES" dirty="0"/>
          </a:p>
          <a:p>
            <a:pPr lvl="1"/>
            <a:r>
              <a:rPr lang="pt-PT"/>
              <a:t>Tribunal de Contas Europeu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D</a:t>
            </a:r>
          </a:p>
          <a:p>
            <a:pPr lvl="1"/>
            <a:endParaRPr lang="es-ES" dirty="0"/>
          </a:p>
          <a:p>
            <a:pPr lvl="1"/>
            <a:r>
              <a:rPr lang="pt-PT"/>
              <a:t>Parlamento Europeu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1197973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Instituições 300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2400" dirty="0"/>
              <a:t>Que instituição da UE é responsável por propor novas leis e decisões de execução?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F7EB627-3DD7-B7E8-BD45-34298E92B1AE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91488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C</a:t>
            </a:r>
          </a:p>
          <a:p>
            <a:pPr lvl="1"/>
            <a:endParaRPr lang="es-ES" dirty="0"/>
          </a:p>
          <a:p>
            <a:pPr lvl="1"/>
            <a:r>
              <a:rPr lang="pt-PT"/>
              <a:t>Futebol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/>
              <a:t>A</a:t>
            </a:r>
          </a:p>
          <a:p>
            <a:endParaRPr lang="es-ES" sz="1800" dirty="0"/>
          </a:p>
          <a:p>
            <a:r>
              <a:rPr lang="pt-P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Ténis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B</a:t>
            </a:r>
          </a:p>
          <a:p>
            <a:pPr lvl="1"/>
            <a:endParaRPr lang="es-ES" dirty="0"/>
          </a:p>
          <a:p>
            <a:pPr lvl="1"/>
            <a:r>
              <a:rPr lang="pt-PT"/>
              <a:t>Basquetebol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D</a:t>
            </a:r>
          </a:p>
          <a:p>
            <a:pPr lvl="1"/>
            <a:endParaRPr lang="es-ES" dirty="0"/>
          </a:p>
          <a:p>
            <a:pPr lvl="1"/>
            <a:r>
              <a:rPr lang="pt-PT"/>
              <a:t>Touradas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/>
              <a:t>Desporto 100</a:t>
            </a:r>
          </a:p>
          <a:p>
            <a:pPr>
              <a:lnSpc>
                <a:spcPts val="3000"/>
              </a:lnSpc>
            </a:pPr>
            <a:r>
              <a:rPr lang="pt-PT">
                <a:solidFill>
                  <a:schemeClr val="accent2"/>
                </a:solidFill>
              </a:rPr>
              <a:t>⸺</a:t>
            </a:r>
          </a:p>
          <a:p>
            <a:r>
              <a:rPr lang="pt-PT" sz="2400"/>
              <a:t>Que desporto jogado com uma raquete é popular em Espanha?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C12B27E-2CE8-7FC3-A1BF-6D5C79D05DFC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59579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C</a:t>
            </a:r>
          </a:p>
          <a:p>
            <a:pPr lvl="1"/>
            <a:endParaRPr lang="es-ES" dirty="0"/>
          </a:p>
          <a:p>
            <a:pPr lvl="1"/>
            <a:r>
              <a:rPr lang="pt-PT"/>
              <a:t>Paris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/>
              <a:t>A</a:t>
            </a:r>
          </a:p>
          <a:p>
            <a:endParaRPr lang="es-ES" sz="1800" dirty="0"/>
          </a:p>
          <a:p>
            <a:r>
              <a:rPr lang="pt-P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Helsínquia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B</a:t>
            </a:r>
          </a:p>
          <a:p>
            <a:pPr lvl="1"/>
            <a:endParaRPr lang="es-ES" dirty="0"/>
          </a:p>
          <a:p>
            <a:pPr lvl="1"/>
            <a:r>
              <a:rPr lang="pt-PT"/>
              <a:t>Berlim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D</a:t>
            </a:r>
          </a:p>
          <a:p>
            <a:pPr lvl="1"/>
            <a:endParaRPr lang="es-ES" dirty="0"/>
          </a:p>
          <a:p>
            <a:pPr lvl="1"/>
            <a:r>
              <a:rPr lang="pt-PT"/>
              <a:t>Madrid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/>
              <a:t>Desporto 200</a:t>
            </a:r>
          </a:p>
          <a:p>
            <a:pPr>
              <a:lnSpc>
                <a:spcPts val="3000"/>
              </a:lnSpc>
            </a:pPr>
            <a:r>
              <a:rPr lang="pt-PT">
                <a:solidFill>
                  <a:schemeClr val="accent2"/>
                </a:solidFill>
              </a:rPr>
              <a:t>⸺</a:t>
            </a:r>
          </a:p>
          <a:p>
            <a:r>
              <a:rPr lang="pt-PT" sz="2400"/>
              <a:t>Em que capital da UE terás mais hipóteses de ver o </a:t>
            </a:r>
            <a:r>
              <a:rPr lang="pt-PT" sz="2400" i="1"/>
              <a:t>Tour de France</a:t>
            </a:r>
            <a:r>
              <a:rPr lang="pt-PT" sz="240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F0A68BB-045F-5E49-E30F-04D868099CA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241993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C</a:t>
            </a:r>
          </a:p>
          <a:p>
            <a:pPr lvl="1"/>
            <a:endParaRPr lang="es-ES" dirty="0"/>
          </a:p>
          <a:p>
            <a:pPr lvl="1"/>
            <a:r>
              <a:rPr lang="pt-PT"/>
              <a:t>Portugal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/>
              <a:t>A</a:t>
            </a:r>
          </a:p>
          <a:p>
            <a:endParaRPr lang="es-ES" sz="1800" dirty="0"/>
          </a:p>
          <a:p>
            <a:r>
              <a:rPr lang="pt-P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Hungria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B</a:t>
            </a:r>
          </a:p>
          <a:p>
            <a:pPr lvl="1"/>
            <a:endParaRPr lang="es-ES" dirty="0"/>
          </a:p>
          <a:p>
            <a:pPr lvl="1"/>
            <a:r>
              <a:rPr lang="pt-PT"/>
              <a:t>Dinamarca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D</a:t>
            </a:r>
          </a:p>
          <a:p>
            <a:pPr lvl="1"/>
            <a:endParaRPr lang="es-ES" dirty="0"/>
          </a:p>
          <a:p>
            <a:pPr lvl="1"/>
            <a:r>
              <a:rPr lang="pt-PT"/>
              <a:t>Grécia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88067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/>
              <a:t>Desporto 300</a:t>
            </a:r>
          </a:p>
          <a:p>
            <a:pPr>
              <a:lnSpc>
                <a:spcPts val="3000"/>
              </a:lnSpc>
            </a:pPr>
            <a:r>
              <a:rPr lang="pt-PT">
                <a:solidFill>
                  <a:schemeClr val="accent2"/>
                </a:solidFill>
              </a:rPr>
              <a:t>⸺</a:t>
            </a:r>
          </a:p>
          <a:p>
            <a:r>
              <a:rPr lang="pt-PT" sz="2400"/>
              <a:t>No futebol, que país </a:t>
            </a:r>
            <a:r>
              <a:rPr lang="pt-PT" sz="2400" u="sng"/>
              <a:t>nunca</a:t>
            </a:r>
            <a:r>
              <a:rPr lang="pt-PT" sz="2400"/>
              <a:t> ganhou o campeonato europeu da UEFA?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1E925BC-B38A-6A52-E6DD-F1F077816D9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8259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C</a:t>
            </a:r>
          </a:p>
          <a:p>
            <a:pPr lvl="1"/>
            <a:endParaRPr lang="es-ES" dirty="0"/>
          </a:p>
          <a:p>
            <a:pPr lvl="1"/>
            <a:r>
              <a:rPr lang="pt-PT"/>
              <a:t>Espanha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/>
              <a:t>A</a:t>
            </a:r>
          </a:p>
          <a:p>
            <a:endParaRPr lang="es-ES" sz="1800" dirty="0"/>
          </a:p>
          <a:p>
            <a:r>
              <a:rPr lang="pt-P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Roménia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B</a:t>
            </a:r>
          </a:p>
          <a:p>
            <a:pPr lvl="1"/>
            <a:endParaRPr lang="es-ES" dirty="0"/>
          </a:p>
          <a:p>
            <a:pPr lvl="1"/>
            <a:r>
              <a:rPr lang="pt-PT"/>
              <a:t>Bélgica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D</a:t>
            </a:r>
          </a:p>
          <a:p>
            <a:pPr lvl="1"/>
            <a:endParaRPr lang="es-ES" dirty="0"/>
          </a:p>
          <a:p>
            <a:pPr lvl="1"/>
            <a:r>
              <a:rPr lang="pt-PT"/>
              <a:t>Itália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/>
              <a:t>Bandeiras 100</a:t>
            </a:r>
          </a:p>
          <a:p>
            <a:pPr>
              <a:lnSpc>
                <a:spcPts val="3000"/>
              </a:lnSpc>
            </a:pPr>
            <a:r>
              <a:rPr lang="pt-PT">
                <a:solidFill>
                  <a:schemeClr val="accent2"/>
                </a:solidFill>
              </a:rPr>
              <a:t>⸺</a:t>
            </a:r>
          </a:p>
          <a:p>
            <a:r>
              <a:rPr lang="pt-PT" sz="2800"/>
              <a:t>Qual destes países tem na sua bandeira a cor preta?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1FB5147-8011-6881-17D1-7A37909F4D76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3175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C</a:t>
            </a:r>
          </a:p>
          <a:p>
            <a:pPr lvl="1"/>
            <a:endParaRPr lang="es-ES" dirty="0"/>
          </a:p>
          <a:p>
            <a:pPr lvl="1"/>
            <a:r>
              <a:rPr lang="pt-PT" sz="1800"/>
              <a:t>12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/>
              <a:t>A</a:t>
            </a:r>
          </a:p>
          <a:p>
            <a:endParaRPr lang="es-ES" sz="1800" dirty="0"/>
          </a:p>
          <a:p>
            <a:r>
              <a:rPr lang="pt-P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B</a:t>
            </a:r>
          </a:p>
          <a:p>
            <a:pPr lvl="1"/>
            <a:endParaRPr lang="es-ES" dirty="0"/>
          </a:p>
          <a:p>
            <a:pPr lvl="1"/>
            <a:r>
              <a:rPr lang="pt-PT" sz="1800"/>
              <a:t>10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D</a:t>
            </a:r>
          </a:p>
          <a:p>
            <a:pPr lvl="1"/>
            <a:endParaRPr lang="es-ES" dirty="0"/>
          </a:p>
          <a:p>
            <a:pPr lvl="1"/>
            <a:r>
              <a:rPr lang="pt-PT" sz="1800"/>
              <a:t>27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/>
              <a:t>Bandeiras 200</a:t>
            </a:r>
          </a:p>
          <a:p>
            <a:pPr>
              <a:lnSpc>
                <a:spcPts val="3000"/>
              </a:lnSpc>
            </a:pPr>
            <a:r>
              <a:rPr lang="pt-PT">
                <a:solidFill>
                  <a:schemeClr val="accent2"/>
                </a:solidFill>
              </a:rPr>
              <a:t>⸺</a:t>
            </a:r>
          </a:p>
          <a:p>
            <a:r>
              <a:rPr lang="pt-PT" sz="2800"/>
              <a:t>Quantas estrelas tem a bandeira da UE?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414FF09-072E-CBFA-18E7-3202F04B682B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43687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4">
            <a:extLst>
              <a:ext uri="{FF2B5EF4-FFF2-40B4-BE49-F238E27FC236}">
                <a16:creationId xmlns:a16="http://schemas.microsoft.com/office/drawing/2014/main" id="{20676E03-9BF0-09D3-0BB1-A52FD2603E31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568803" y="273503"/>
            <a:ext cx="7645032" cy="775597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48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Europa Quest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45CFE1-9845-7578-0F62-34B5ACEF9790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14">
            <a:extLst>
              <a:ext uri="{FF2B5EF4-FFF2-40B4-BE49-F238E27FC236}">
                <a16:creationId xmlns:a16="http://schemas.microsoft.com/office/drawing/2014/main" id="{F34A0524-2C04-34E6-5A72-B6221F413E3F}"/>
              </a:ext>
            </a:extLst>
          </p:cNvPr>
          <p:cNvSpPr txBox="1">
            <a:spLocks/>
          </p:cNvSpPr>
          <p:nvPr/>
        </p:nvSpPr>
        <p:spPr>
          <a:xfrm>
            <a:off x="555494" y="960788"/>
            <a:ext cx="7645032" cy="71865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pt-PT">
                <a:solidFill>
                  <a:schemeClr val="accent2"/>
                </a:solidFill>
              </a:rPr>
              <a:t>⸺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B355FB9-E979-E7DD-5344-07A4D3ED34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745222"/>
              </p:ext>
            </p:extLst>
          </p:nvPr>
        </p:nvGraphicFramePr>
        <p:xfrm>
          <a:off x="971550" y="4289742"/>
          <a:ext cx="9101455" cy="1989957"/>
        </p:xfrm>
        <a:graphic>
          <a:graphicData uri="http://schemas.openxmlformats.org/drawingml/2006/table">
            <a:tbl>
              <a:tblPr firstRow="1" firstCol="1" lastCol="1" bandRow="1" bandCol="1">
                <a:tableStyleId>{22838BEF-8BB2-4498-84A7-C5851F593DF1}</a:tableStyleId>
              </a:tblPr>
              <a:tblGrid>
                <a:gridCol w="1820291">
                  <a:extLst>
                    <a:ext uri="{9D8B030D-6E8A-4147-A177-3AD203B41FA5}">
                      <a16:colId xmlns:a16="http://schemas.microsoft.com/office/drawing/2014/main" val="1696146322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1059778183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210134769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1160319965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428984256"/>
                    </a:ext>
                  </a:extLst>
                </a:gridCol>
              </a:tblGrid>
              <a:tr h="4495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HISTÓRIA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600" u="sng">
                          <a:effectLst/>
                        </a:rPr>
                        <a:t>GEOGRAFIA 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600" u="sng">
                          <a:effectLst/>
                        </a:rPr>
                        <a:t>INSTITUIÇÕES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600" u="sng">
                          <a:effectLst/>
                        </a:rPr>
                        <a:t>DESPORTO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600" u="sng">
                          <a:effectLst/>
                        </a:rPr>
                        <a:t>BANDEIRAS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622303"/>
                  </a:ext>
                </a:extLst>
              </a:tr>
              <a:tr h="513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600" b="1" u="sng">
                          <a:effectLst/>
                          <a:hlinkClick r:id="rId2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600" b="1" u="sng">
                          <a:effectLst/>
                          <a:hlinkClick r:id="rId3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600" b="1" u="sng">
                          <a:effectLst/>
                          <a:hlinkClick r:id="rId4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600" b="1" u="sng">
                          <a:effectLst/>
                          <a:hlinkClick r:id="rId5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600" b="1" u="sng">
                          <a:effectLst/>
                          <a:hlinkClick r:id="rId6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26289"/>
                  </a:ext>
                </a:extLst>
              </a:tr>
              <a:tr h="513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600" b="1" u="sng">
                          <a:effectLst/>
                          <a:hlinkClick r:id="rId7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600" b="1" u="sng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hlinkClick r:id="rId8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600" b="1" u="sng">
                          <a:effectLst/>
                          <a:hlinkClick r:id="rId9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600" b="1" u="sng">
                          <a:effectLst/>
                          <a:hlinkClick r:id="rId10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600" b="1" u="sng">
                          <a:effectLst/>
                          <a:hlinkClick r:id="rId11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381525"/>
                  </a:ext>
                </a:extLst>
              </a:tr>
              <a:tr h="513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600" b="1" u="sng">
                          <a:effectLst/>
                          <a:hlinkClick r:id="rId12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600" b="1" u="sng">
                          <a:effectLst/>
                          <a:hlinkClick r:id="rId13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600" b="1" u="sng">
                          <a:effectLst/>
                          <a:hlinkClick r:id="rId14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600" b="1" u="sng">
                          <a:effectLst/>
                          <a:hlinkClick r:id="rId15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600" b="1" u="sng">
                          <a:effectLst/>
                          <a:hlinkClick r:id="rId16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1564195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D17CE80-00EC-AC6D-1B80-E807988A39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9666213"/>
              </p:ext>
            </p:extLst>
          </p:nvPr>
        </p:nvGraphicFramePr>
        <p:xfrm>
          <a:off x="971549" y="1870168"/>
          <a:ext cx="8239358" cy="1720023"/>
        </p:xfrm>
        <a:graphic>
          <a:graphicData uri="http://schemas.openxmlformats.org/drawingml/2006/table">
            <a:tbl>
              <a:tblPr firstRow="1" firstCol="1" lastCol="1" bandRow="1" bandCol="1">
                <a:solidFill>
                  <a:schemeClr val="bg1"/>
                </a:solidFill>
                <a:tableStyleId>{16D9F66E-5EB9-4882-86FB-DCBF35E3C3E4}</a:tableStyleId>
              </a:tblPr>
              <a:tblGrid>
                <a:gridCol w="2009940">
                  <a:extLst>
                    <a:ext uri="{9D8B030D-6E8A-4147-A177-3AD203B41FA5}">
                      <a16:colId xmlns:a16="http://schemas.microsoft.com/office/drawing/2014/main" val="1481001424"/>
                    </a:ext>
                  </a:extLst>
                </a:gridCol>
                <a:gridCol w="2079893">
                  <a:extLst>
                    <a:ext uri="{9D8B030D-6E8A-4147-A177-3AD203B41FA5}">
                      <a16:colId xmlns:a16="http://schemas.microsoft.com/office/drawing/2014/main" val="1506110963"/>
                    </a:ext>
                  </a:extLst>
                </a:gridCol>
                <a:gridCol w="2009940">
                  <a:extLst>
                    <a:ext uri="{9D8B030D-6E8A-4147-A177-3AD203B41FA5}">
                      <a16:colId xmlns:a16="http://schemas.microsoft.com/office/drawing/2014/main" val="1120485638"/>
                    </a:ext>
                  </a:extLst>
                </a:gridCol>
                <a:gridCol w="2139585">
                  <a:extLst>
                    <a:ext uri="{9D8B030D-6E8A-4147-A177-3AD203B41FA5}">
                      <a16:colId xmlns:a16="http://schemas.microsoft.com/office/drawing/2014/main" val="3041833845"/>
                    </a:ext>
                  </a:extLst>
                </a:gridCol>
              </a:tblGrid>
              <a:tr h="45549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PT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MÚSICA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PT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BENEFÍCIOS DA UE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PT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PAÍSES DA UE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PT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TRABALHAR EM CONJUNTO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233020"/>
                  </a:ext>
                </a:extLst>
              </a:tr>
              <a:tr h="410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600" b="1" u="sng">
                          <a:effectLst/>
                          <a:hlinkClick r:id="rId17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600" b="1" u="sng">
                          <a:effectLst/>
                          <a:hlinkClick r:id="rId18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600" b="1" u="sng">
                          <a:effectLst/>
                          <a:hlinkClick r:id="rId19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600" b="1" u="sng">
                          <a:effectLst/>
                          <a:hlinkClick r:id="rId20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271672"/>
                  </a:ext>
                </a:extLst>
              </a:tr>
              <a:tr h="410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600" b="1" u="sng">
                          <a:effectLst/>
                          <a:hlinkClick r:id="rId21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600" b="1" u="sng">
                          <a:effectLst/>
                          <a:hlinkClick r:id="rId22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600" b="1" u="sng">
                          <a:effectLst/>
                          <a:hlinkClick r:id="rId23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600" b="1" u="sng">
                          <a:effectLst/>
                          <a:hlinkClick r:id="rId24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959392"/>
                  </a:ext>
                </a:extLst>
              </a:tr>
              <a:tr h="410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600" b="1" u="sng">
                          <a:effectLst/>
                          <a:hlinkClick r:id="rId25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600" b="1" u="sng">
                          <a:effectLst/>
                          <a:hlinkClick r:id="rId26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600" b="1" u="sng">
                          <a:effectLst/>
                          <a:hlinkClick r:id="rId27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600" b="1" u="sng">
                          <a:effectLst/>
                          <a:hlinkClick r:id="rId28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8058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1718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C</a:t>
            </a:r>
          </a:p>
          <a:p>
            <a:pPr lvl="1"/>
            <a:endParaRPr lang="es-ES" dirty="0"/>
          </a:p>
          <a:p>
            <a:pPr lvl="1"/>
            <a:r>
              <a:rPr lang="pt-PT" sz="180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/>
              <a:t>A</a:t>
            </a:r>
          </a:p>
          <a:p>
            <a:endParaRPr lang="es-ES" sz="1800" dirty="0"/>
          </a:p>
          <a:p>
            <a:r>
              <a:rPr lang="pt-P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B</a:t>
            </a:r>
          </a:p>
          <a:p>
            <a:pPr lvl="1"/>
            <a:endParaRPr lang="es-ES" dirty="0"/>
          </a:p>
          <a:p>
            <a:pPr lvl="1"/>
            <a:r>
              <a:rPr lang="pt-PT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D</a:t>
            </a:r>
          </a:p>
          <a:p>
            <a:pPr lvl="1"/>
            <a:endParaRPr lang="es-ES" dirty="0"/>
          </a:p>
          <a:p>
            <a:pPr lvl="1"/>
            <a:r>
              <a:rPr lang="pt-PT" sz="180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/>
              <a:t>Bandeiras 300</a:t>
            </a:r>
          </a:p>
          <a:p>
            <a:pPr>
              <a:lnSpc>
                <a:spcPts val="3000"/>
              </a:lnSpc>
            </a:pPr>
            <a:r>
              <a:rPr lang="pt-PT">
                <a:solidFill>
                  <a:schemeClr val="accent2"/>
                </a:solidFill>
              </a:rPr>
              <a:t>⸺</a:t>
            </a:r>
          </a:p>
          <a:p>
            <a:r>
              <a:rPr lang="pt-PT" sz="2400"/>
              <a:t>Quantos países da UE têm na sua bandeira a cor preta?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381254F-6598-3B29-0BB4-7B13EFA8F504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235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C</a:t>
            </a:r>
          </a:p>
          <a:p>
            <a:pPr lvl="1"/>
            <a:endParaRPr lang="es-ES" dirty="0"/>
          </a:p>
          <a:p>
            <a:pPr lvl="1"/>
            <a:r>
              <a:rPr lang="pt-PT" sz="1800"/>
              <a:t>Spice Girls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/>
              <a:t>A</a:t>
            </a:r>
          </a:p>
          <a:p>
            <a:endParaRPr lang="es-ES" sz="1800" dirty="0"/>
          </a:p>
          <a:p>
            <a:r>
              <a:rPr lang="pt-P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The Beatles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B</a:t>
            </a:r>
          </a:p>
          <a:p>
            <a:pPr lvl="1"/>
            <a:endParaRPr lang="es-ES" dirty="0"/>
          </a:p>
          <a:p>
            <a:pPr lvl="1"/>
            <a:r>
              <a:rPr lang="pt-PT" sz="1800"/>
              <a:t>ABBA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D</a:t>
            </a:r>
          </a:p>
          <a:p>
            <a:pPr lvl="1"/>
            <a:endParaRPr lang="es-ES" dirty="0"/>
          </a:p>
          <a:p>
            <a:pPr lvl="1"/>
            <a:r>
              <a:rPr lang="pt-PT" sz="1800"/>
              <a:t>Queen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9785"/>
            <a:ext cx="10478369" cy="1434726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Música 100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pPr>
              <a:spcBef>
                <a:spcPts val="0"/>
              </a:spcBef>
            </a:pPr>
            <a:r>
              <a:rPr lang="pt-PT" sz="2400" dirty="0"/>
              <a:t>Que banda pop sueca se tornou famosa com canções como «</a:t>
            </a:r>
            <a:r>
              <a:rPr lang="pt-PT" sz="2400" dirty="0" err="1"/>
              <a:t>Dancing</a:t>
            </a:r>
            <a:r>
              <a:rPr lang="pt-PT" sz="2400" dirty="0"/>
              <a:t> Queen» e «</a:t>
            </a:r>
            <a:r>
              <a:rPr lang="pt-PT" sz="2400" dirty="0" err="1"/>
              <a:t>Mamma</a:t>
            </a:r>
            <a:r>
              <a:rPr lang="pt-PT" sz="2400" dirty="0"/>
              <a:t> Mia»?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BDEB78FF-273D-D9FB-D3AC-AA4A674ECCA5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7706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C</a:t>
            </a:r>
          </a:p>
          <a:p>
            <a:pPr lvl="1"/>
            <a:endParaRPr lang="es-ES" dirty="0"/>
          </a:p>
          <a:p>
            <a:pPr lvl="1"/>
            <a:r>
              <a:rPr lang="pt-PT" sz="1800"/>
              <a:t>Wolfgang Amadeus Mozart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/>
              <a:t>A</a:t>
            </a:r>
          </a:p>
          <a:p>
            <a:endParaRPr lang="es-ES" sz="1800" dirty="0"/>
          </a:p>
          <a:p>
            <a:r>
              <a:rPr lang="pt-P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Giuseppe Verdi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B</a:t>
            </a:r>
          </a:p>
          <a:p>
            <a:pPr lvl="1"/>
            <a:endParaRPr lang="es-ES" dirty="0"/>
          </a:p>
          <a:p>
            <a:pPr lvl="1"/>
            <a:r>
              <a:rPr lang="pt-PT" sz="1800"/>
              <a:t>Johann Sebastian Bach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D</a:t>
            </a:r>
          </a:p>
          <a:p>
            <a:pPr lvl="1"/>
            <a:endParaRPr lang="es-ES" dirty="0"/>
          </a:p>
          <a:p>
            <a:pPr lvl="1"/>
            <a:r>
              <a:rPr lang="pt-PT" sz="1800"/>
              <a:t>Antonio Vivaldi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941880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Música 200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pPr>
              <a:spcBef>
                <a:spcPts val="0"/>
              </a:spcBef>
            </a:pPr>
            <a:r>
              <a:rPr lang="pt-PT" sz="2000" dirty="0"/>
              <a:t>Que compositor italiano ficou conhecido pela obra «As quatro estações» e é considerado um dos maiores compositores do período barroco?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75786C2-7496-3FC2-91BA-44F7530D0064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6731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3" y="4158444"/>
            <a:ext cx="489306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C</a:t>
            </a:r>
          </a:p>
          <a:p>
            <a:pPr lvl="1"/>
            <a:endParaRPr lang="es-ES" dirty="0"/>
          </a:p>
          <a:p>
            <a:pPr lvl="1"/>
            <a:r>
              <a:rPr lang="pt-PT" sz="1800"/>
              <a:t>Bélgica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4893067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/>
              <a:t>A</a:t>
            </a:r>
          </a:p>
          <a:p>
            <a:endParaRPr lang="es-ES" sz="1800" dirty="0"/>
          </a:p>
          <a:p>
            <a:r>
              <a:rPr lang="pt-P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Alemanha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650890" y="2164544"/>
            <a:ext cx="4854848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B</a:t>
            </a:r>
          </a:p>
          <a:p>
            <a:pPr lvl="1"/>
            <a:endParaRPr lang="es-ES" dirty="0"/>
          </a:p>
          <a:p>
            <a:pPr lvl="1"/>
            <a:r>
              <a:rPr lang="pt-PT" sz="1800"/>
              <a:t>França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50890" y="4158444"/>
            <a:ext cx="4854848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D</a:t>
            </a:r>
          </a:p>
          <a:p>
            <a:pPr lvl="1"/>
            <a:endParaRPr lang="es-ES" dirty="0"/>
          </a:p>
          <a:p>
            <a:pPr lvl="1"/>
            <a:r>
              <a:rPr lang="pt-PT" sz="1800"/>
              <a:t>Dinamarca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024355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/>
              <a:t>Música 300</a:t>
            </a:r>
          </a:p>
          <a:p>
            <a:pPr>
              <a:lnSpc>
                <a:spcPts val="3000"/>
              </a:lnSpc>
            </a:pPr>
            <a:r>
              <a:rPr lang="pt-PT">
                <a:solidFill>
                  <a:schemeClr val="accent2"/>
                </a:solidFill>
              </a:rPr>
              <a:t>⸺</a:t>
            </a:r>
          </a:p>
          <a:p>
            <a:r>
              <a:rPr lang="pt-PT" sz="2400"/>
              <a:t>Em que país nasceu Adolphe Sax, o criador do saxofone?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D4AD214-54EC-E9EC-980D-EFE9F8C360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9328" y="2738425"/>
            <a:ext cx="1071562" cy="239553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32E863D6-1F02-65CF-744E-E285CFA258E3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096157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C</a:t>
            </a:r>
          </a:p>
          <a:p>
            <a:pPr lvl="1"/>
            <a:endParaRPr lang="es-ES" dirty="0"/>
          </a:p>
          <a:p>
            <a:pPr lvl="1"/>
            <a:r>
              <a:rPr lang="pt-PT"/>
              <a:t>Banco Central Europeu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/>
              <a:t>A</a:t>
            </a:r>
          </a:p>
          <a:p>
            <a:endParaRPr lang="es-ES" sz="1800" dirty="0"/>
          </a:p>
          <a:p>
            <a:r>
              <a:rPr lang="pt-P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Acordo de Schengen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B</a:t>
            </a:r>
          </a:p>
          <a:p>
            <a:pPr lvl="1"/>
            <a:endParaRPr lang="es-ES" dirty="0"/>
          </a:p>
          <a:p>
            <a:pPr lvl="1"/>
            <a:r>
              <a:rPr lang="pt-PT"/>
              <a:t>Política agrícola comum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D</a:t>
            </a:r>
          </a:p>
          <a:p>
            <a:pPr lvl="1"/>
            <a:endParaRPr lang="es-ES" dirty="0"/>
          </a:p>
          <a:p>
            <a:pPr lvl="1"/>
            <a:r>
              <a:rPr lang="pt-PT"/>
              <a:t>Tribunal de Justiça da União Europeia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476077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Benefícios da UE 100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pPr>
              <a:spcBef>
                <a:spcPts val="0"/>
              </a:spcBef>
            </a:pPr>
            <a:r>
              <a:rPr lang="pt-PT" sz="2400" dirty="0"/>
              <a:t>Qual das seguintes opções permite aos cidadãos dos países da UE circularem livremente pela UE sem necessidade de vistos ou de controlo nas fronteiras?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03D1BE2-210D-B409-817C-B7E83443E6E7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2228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C</a:t>
            </a:r>
          </a:p>
          <a:p>
            <a:pPr lvl="1"/>
            <a:endParaRPr lang="es-ES" dirty="0"/>
          </a:p>
          <a:p>
            <a:pPr lvl="1"/>
            <a:r>
              <a:rPr lang="pt-PT"/>
              <a:t>Corpo Europeu de Solidariedade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/>
              <a:t>A</a:t>
            </a:r>
          </a:p>
          <a:p>
            <a:endParaRPr lang="es-ES" sz="1800" dirty="0"/>
          </a:p>
          <a:p>
            <a:r>
              <a:rPr lang="pt-P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Programa Erasmus+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B</a:t>
            </a:r>
          </a:p>
          <a:p>
            <a:pPr lvl="1"/>
            <a:endParaRPr lang="es-ES" dirty="0"/>
          </a:p>
          <a:p>
            <a:pPr lvl="1"/>
            <a:r>
              <a:rPr lang="pt-PT"/>
              <a:t>Horizonte Europa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D</a:t>
            </a:r>
          </a:p>
          <a:p>
            <a:pPr lvl="1"/>
            <a:endParaRPr lang="es-ES" dirty="0"/>
          </a:p>
          <a:p>
            <a:pPr lvl="1"/>
            <a:r>
              <a:rPr lang="pt-PT"/>
              <a:t>Garantia para a Juventude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Benefícios da UE 200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pPr>
              <a:spcBef>
                <a:spcPts val="0"/>
              </a:spcBef>
            </a:pPr>
            <a:r>
              <a:rPr lang="pt-PT" sz="2400" dirty="0"/>
              <a:t>Que programa concede financiamento aos estudantes para estudarem noutro país da UE, promovendo o intercâmbio cultural e a aprendizagem?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5823000-5FAF-5B28-3802-68B775D6F07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6927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C</a:t>
            </a:r>
          </a:p>
          <a:p>
            <a:pPr lvl="1"/>
            <a:endParaRPr lang="es-ES" dirty="0"/>
          </a:p>
          <a:p>
            <a:pPr lvl="1"/>
            <a:r>
              <a:rPr lang="pt-PT"/>
              <a:t>Um mapa da Europa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/>
              <a:t>A</a:t>
            </a:r>
          </a:p>
          <a:p>
            <a:endParaRPr lang="es-ES" sz="1800" dirty="0"/>
          </a:p>
          <a:p>
            <a:r>
              <a:rPr lang="pt-P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Um cavalo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B</a:t>
            </a:r>
          </a:p>
          <a:p>
            <a:pPr lvl="1"/>
            <a:endParaRPr lang="es-ES" dirty="0"/>
          </a:p>
          <a:p>
            <a:pPr lvl="1"/>
            <a:r>
              <a:rPr lang="pt-PT"/>
              <a:t>Um ramo de oliveira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/>
              <a:t>D</a:t>
            </a:r>
          </a:p>
          <a:p>
            <a:pPr lvl="1"/>
            <a:endParaRPr lang="es-ES" dirty="0"/>
          </a:p>
          <a:p>
            <a:pPr lvl="1"/>
            <a:r>
              <a:rPr lang="pt-PT"/>
              <a:t>Uma estrela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/>
              <a:t>Benefícios da UE 300</a:t>
            </a:r>
          </a:p>
          <a:p>
            <a:pPr>
              <a:lnSpc>
                <a:spcPts val="3000"/>
              </a:lnSpc>
            </a:pPr>
            <a:r>
              <a:rPr lang="pt-PT">
                <a:solidFill>
                  <a:schemeClr val="accent2"/>
                </a:solidFill>
              </a:rPr>
              <a:t>⸺</a:t>
            </a:r>
          </a:p>
          <a:p>
            <a:r>
              <a:rPr lang="pt-PT" sz="2400"/>
              <a:t>Qual é o elemento comum em todas as moedas de 1 euro?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B652151-9CD1-CA76-5D30-DF0A2169BD86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9184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F2F2F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0" ma:contentTypeDescription="Create a new document." ma:contentTypeScope="" ma:versionID="7431ca54c46e0c322616e7788ce2299f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85393c792629708ed4b6ab0340c32456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SharedWithUsers xmlns="a7616446-7f67-491d-a071-b296a72de81c">
      <UserInfo>
        <DisplayName>KREPELKOVA Jaroslava</DisplayName>
        <AccountId>166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EEF512E2-85C4-4A2C-8015-2F10FA38F2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sharepoint/v3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a7616446-7f67-491d-a071-b296a72de81c"/>
    <ds:schemaRef ds:uri="75666dcc-d1b0-4620-9e73-6d33eb7c4046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7451</TotalTime>
  <Words>1066</Words>
  <Application>Microsoft Office PowerPoint</Application>
  <PresentationFormat>Widescreen</PresentationFormat>
  <Paragraphs>499</Paragraphs>
  <Slides>30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Arial</vt:lpstr>
      <vt:lpstr>Calibri</vt:lpstr>
      <vt:lpstr>Courier New</vt:lpstr>
      <vt:lpstr>Source Sans 3</vt:lpstr>
      <vt:lpstr>Source Sans 3 Medium</vt:lpstr>
      <vt:lpstr>Source Sans 3 Semibold</vt:lpstr>
      <vt:lpstr>Source Serif 4 14pt</vt:lpstr>
      <vt:lpstr>Wingdings</vt:lpstr>
      <vt:lpstr>Office Theme</vt:lpstr>
      <vt:lpstr>PowerPoint Presentation</vt:lpstr>
      <vt:lpstr>PowerPoint Presentation</vt:lpstr>
      <vt:lpstr>Europa Quest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NATSEV Petar</dc:creator>
  <cp:lastModifiedBy>NATSEV Petar</cp:lastModifiedBy>
  <cp:revision>64</cp:revision>
  <cp:lastPrinted>2020-03-11T16:07:50Z</cp:lastPrinted>
  <dcterms:created xsi:type="dcterms:W3CDTF">2020-03-24T15:57:55Z</dcterms:created>
  <dcterms:modified xsi:type="dcterms:W3CDTF">2024-06-20T12:51:22Z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0x01010044D3E1EACFA3534BAAE6733335E23D4F</vt:lpwstr>
  </property>
  <property fmtid="{D5CDD505-2E9C-101B-9397-08002B2CF9AE}" pid="3" name="MediaServiceImageTags">
    <vt:lpwstr/>
  </property>
  <property fmtid="{D5CDD505-2E9C-101B-9397-08002B2CF9AE}" pid="4" name="MSIP_Label_af60b174-6478-47f9-866e-33f097bb6603_Enabled">
    <vt:lpwstr>true</vt:lpwstr>
  </property>
  <property fmtid="{D5CDD505-2E9C-101B-9397-08002B2CF9AE}" pid="5" name="MSIP_Label_af60b174-6478-47f9-866e-33f097bb6603_SetDate">
    <vt:lpwstr>2024-06-20T12:51:18Z</vt:lpwstr>
  </property>
  <property fmtid="{D5CDD505-2E9C-101B-9397-08002B2CF9AE}" pid="6" name="MSIP_Label_af60b174-6478-47f9-866e-33f097bb6603_Method">
    <vt:lpwstr>Privileged</vt:lpwstr>
  </property>
  <property fmtid="{D5CDD505-2E9C-101B-9397-08002B2CF9AE}" pid="7" name="MSIP_Label_af60b174-6478-47f9-866e-33f097bb6603_Name">
    <vt:lpwstr>GSCEU - PUBLIC Label</vt:lpwstr>
  </property>
  <property fmtid="{D5CDD505-2E9C-101B-9397-08002B2CF9AE}" pid="8" name="MSIP_Label_af60b174-6478-47f9-866e-33f097bb6603_SiteId">
    <vt:lpwstr>03ad1c97-0a4d-4e82-8f93-27291a6a0767</vt:lpwstr>
  </property>
  <property fmtid="{D5CDD505-2E9C-101B-9397-08002B2CF9AE}" pid="9" name="MSIP_Label_af60b174-6478-47f9-866e-33f097bb6603_ActionId">
    <vt:lpwstr>673abdfa-2d8f-438d-b4a6-c1337d9fb55d</vt:lpwstr>
  </property>
  <property fmtid="{D5CDD505-2E9C-101B-9397-08002B2CF9AE}" pid="10" name="MSIP_Label_af60b174-6478-47f9-866e-33f097bb6603_ContentBits">
    <vt:lpwstr>0</vt:lpwstr>
  </property>
</Properties>
</file>