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50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21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>
                <a:latin typeface="Arial" panose="020B0604020202020204" pitchFamily="34" charset="0"/>
                <a:ea typeface="ＭＳ Ｐゴシック" panose="020B0600070205080204" pitchFamily="34" charset="-128"/>
              </a:rPr>
              <a:t>Il-Belġju, l-Estonja, il-Ġermanja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3819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>
                <a:latin typeface="Arial" panose="020B0604020202020204" pitchFamily="34" charset="0"/>
                <a:ea typeface="ＭＳ Ｐゴシック" panose="020B0600070205080204" pitchFamily="34" charset="-128"/>
              </a:rPr>
              <a:t>L-Awstrija, il-Finlandja u l-Iżvezja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t-MT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Spanja ssieħbet fl-UE fl-1 ta' Jannar 1986, għalhekk qatt ma kellha l-presidenza qabel.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>
                <a:latin typeface="Arial" panose="020B0604020202020204" pitchFamily="34" charset="0"/>
                <a:ea typeface="ＭＳ Ｐゴシック" panose="020B0600070205080204" pitchFamily="34" charset="-128"/>
              </a:rPr>
              <a:t>L-Awstrija, il-Finlandja u l-Iżvezja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mt-MT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mt-MT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Kunsill tal-Unjoni Ewropea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mt-MT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Segretarjat Ġenerali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mt-MT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Direttorat Ġenerali għall-Komunikazzjoni u l-Informazzjoni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Verżjoni avvanzata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Ġeografija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600"/>
              <a:t>Kemm-il pajjiż mhux tal-UE huwa membru taż-żona Schengen?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2000">
                <a:solidFill>
                  <a:srgbClr val="00B050"/>
                </a:solidFill>
                <a:latin typeface="Arial" panose="020B0604020202020204" pitchFamily="34" charset="0"/>
              </a:rPr>
              <a:t>L-Iżlanda, in-Norveġja, l-Iżvizzera u l-Liechtenstein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sz="4800"/>
              <a:t>Il-belt kapitali ta' liema pajjiż tal-UE tinsab l-aktar fil-Lvant?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Ġeografija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mt-MT" sz="4800">
                <a:solidFill>
                  <a:srgbClr val="00B050"/>
                </a:solidFill>
              </a:rPr>
              <a:t>Ċipru (</a:t>
            </a:r>
            <a:r>
              <a:rPr lang="mt-MT" sz="4000">
                <a:solidFill>
                  <a:srgbClr val="00B050"/>
                </a:solidFill>
              </a:rPr>
              <a:t>Nikosija)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dirty="0"/>
              <a:t>A</a:t>
            </a:r>
          </a:p>
          <a:p>
            <a:endParaRPr lang="es-ES" dirty="0"/>
          </a:p>
          <a:p>
            <a:r>
              <a:rPr lang="mt-MT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Il-Kummissjoni Ewropea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 dirty="0"/>
              <a:t>B</a:t>
            </a:r>
          </a:p>
          <a:p>
            <a:pPr lvl="1"/>
            <a:endParaRPr lang="es-ES" sz="2000" dirty="0"/>
          </a:p>
          <a:p>
            <a:pPr lvl="1"/>
            <a:r>
              <a:rPr lang="mt-MT" sz="3200" dirty="0"/>
              <a:t>Il-Parlament Ewropew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Istituzzjonijiet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Liema istituzzjoni għandha d-dritt ta' inizjattiva (leġiżlattiva)?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Il-Konfederazzjoni tar-Reġjuni u l-Bliet fl-Ewropa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dirty="0"/>
              <a:t>A</a:t>
            </a:r>
          </a:p>
          <a:p>
            <a:endParaRPr lang="es-ES" sz="1800" dirty="0"/>
          </a:p>
          <a:p>
            <a:r>
              <a:rPr lang="mt-M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Il-Forum tal-Bliet Ewropej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1800" dirty="0"/>
              <a:t>Il-Kumitat Ewropew tar-Reġjuni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Il-Kumitat Ekonomiku u Soċjali Ewropew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 dirty="0"/>
              <a:t>Istituzzjonijiet 200</a:t>
            </a:r>
          </a:p>
          <a:p>
            <a:pPr>
              <a:lnSpc>
                <a:spcPts val="3000"/>
              </a:lnSpc>
            </a:pPr>
            <a:r>
              <a:rPr lang="mt-MT" dirty="0">
                <a:solidFill>
                  <a:schemeClr val="accent2"/>
                </a:solidFill>
              </a:rPr>
              <a:t>⸺</a:t>
            </a:r>
          </a:p>
          <a:p>
            <a:r>
              <a:rPr lang="mt-MT" sz="2600" dirty="0"/>
              <a:t>Liema istituzzjoni tirrappreżenta l-interessi tal-awtoritajiet lokali?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Il-Kumitat għall-Affarijiet Barranin huwa wieħed mill-kumitati tal-Parlament Ewropew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Il-President tal-Parlament Ewropew jiġi elett għal erba' snin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L-akbar grupp politiku fil-Parlament Ewropew huwa dak Ġermaniż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Il-Parlament Ewropew għandu 751 membru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Istituzzjonijiet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Liema minn dawn id-dikjarazzjonijiet hija vera?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sz="4400" dirty="0"/>
              <a:t>X’inhuma ż-"żewġt </a:t>
            </a:r>
            <a:r>
              <a:rPr lang="mt-MT" sz="4400" dirty="0" err="1"/>
              <a:t>ikpiepel</a:t>
            </a:r>
            <a:r>
              <a:rPr lang="mt-MT" sz="4400" dirty="0"/>
              <a:t>" li </a:t>
            </a:r>
            <a:r>
              <a:rPr lang="mt-MT" sz="4400" dirty="0" err="1"/>
              <a:t>jintlibsu</a:t>
            </a:r>
            <a:r>
              <a:rPr lang="mt-MT" sz="4400" dirty="0"/>
              <a:t> mill-kap </a:t>
            </a:r>
            <a:r>
              <a:rPr lang="mt-MT" sz="4400" dirty="0" err="1"/>
              <a:t>tas-Servizz</a:t>
            </a:r>
            <a:r>
              <a:rPr lang="mt-MT" sz="4400" dirty="0"/>
              <a:t> Ewropew </a:t>
            </a:r>
            <a:r>
              <a:rPr lang="mt-MT" sz="4400" dirty="0" err="1"/>
              <a:t>għall-Azzjoni</a:t>
            </a:r>
            <a:r>
              <a:rPr lang="mt-MT" sz="4400" dirty="0"/>
              <a:t> Esterna (SEAE)?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Istituzzjonijiet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286189" y="4363836"/>
            <a:ext cx="9271941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mt-MT" sz="2800" dirty="0">
                <a:solidFill>
                  <a:srgbClr val="00B050"/>
                </a:solidFill>
              </a:rPr>
              <a:t>Rappreżentant Għoli </a:t>
            </a:r>
            <a:r>
              <a:rPr lang="mt-MT" sz="2800" dirty="0" err="1">
                <a:solidFill>
                  <a:srgbClr val="00B050"/>
                </a:solidFill>
              </a:rPr>
              <a:t>għall-Affarijiet</a:t>
            </a:r>
            <a:r>
              <a:rPr lang="mt-MT" sz="2800" dirty="0">
                <a:solidFill>
                  <a:srgbClr val="00B050"/>
                </a:solidFill>
              </a:rPr>
              <a:t> Barranin u </a:t>
            </a:r>
            <a:r>
              <a:rPr lang="mt-MT" sz="2800" dirty="0" err="1">
                <a:solidFill>
                  <a:srgbClr val="00B050"/>
                </a:solidFill>
              </a:rPr>
              <a:t>l-Politika</a:t>
            </a:r>
            <a:r>
              <a:rPr lang="mt-MT" sz="2800" dirty="0">
                <a:solidFill>
                  <a:srgbClr val="00B050"/>
                </a:solidFill>
              </a:rPr>
              <a:t> ta' Sigurtà u Viċi President </a:t>
            </a:r>
            <a:r>
              <a:rPr lang="mt-MT" sz="2800" dirty="0" err="1">
                <a:solidFill>
                  <a:srgbClr val="00B050"/>
                </a:solidFill>
              </a:rPr>
              <a:t>tal-Kummissjoni</a:t>
            </a:r>
            <a:r>
              <a:rPr lang="mt-MT" sz="2800" dirty="0">
                <a:solidFill>
                  <a:srgbClr val="00B050"/>
                </a:solidFill>
              </a:rPr>
              <a:t> Ewropea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dirty="0"/>
          </a:p>
          <a:p>
            <a:r>
              <a:rPr lang="mt-M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konfigurazzjoni waħda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3200"/>
              <a:t>10 konfigurazzjonijiet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Kunsill tal-UE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Il-Kunsill tal-UE għandu: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Sir af aktar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mt-MT"/>
              <a:t>Il-Kunsill jiltaqa' f'10 konfigurazzjonijiet: </a:t>
            </a:r>
          </a:p>
          <a:p>
            <a:pPr lvl="0"/>
            <a:endParaRPr lang="en-US" dirty="0"/>
          </a:p>
          <a:p>
            <a:pPr lvl="0"/>
            <a:r>
              <a:rPr lang="mt-MT"/>
              <a:t>Agrikoltura u sajd</a:t>
            </a:r>
          </a:p>
          <a:p>
            <a:pPr lvl="0"/>
            <a:r>
              <a:rPr lang="mt-MT"/>
              <a:t>Kompetittività</a:t>
            </a:r>
          </a:p>
          <a:p>
            <a:pPr lvl="0"/>
            <a:r>
              <a:rPr lang="mt-MT"/>
              <a:t>Affarijiet ekonomiċi u finanzjarji</a:t>
            </a:r>
          </a:p>
          <a:p>
            <a:pPr lvl="0"/>
            <a:r>
              <a:rPr lang="mt-MT"/>
              <a:t>Ambjent</a:t>
            </a:r>
          </a:p>
          <a:p>
            <a:pPr lvl="0"/>
            <a:r>
              <a:rPr lang="mt-MT"/>
              <a:t>Impjiegi, politika soċjali, saħħa u affarijiet tal-konsumatur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mt-MT"/>
              <a:t>Edukazzjoni, żgħażagħ, kultura u sport</a:t>
            </a:r>
          </a:p>
          <a:p>
            <a:pPr lvl="0"/>
            <a:r>
              <a:rPr lang="mt-MT"/>
              <a:t>Affarijiet barranin</a:t>
            </a:r>
          </a:p>
          <a:p>
            <a:pPr lvl="0"/>
            <a:r>
              <a:rPr lang="mt-MT"/>
              <a:t>Affarijiet ġenerali</a:t>
            </a:r>
          </a:p>
          <a:p>
            <a:pPr lvl="0"/>
            <a:r>
              <a:rPr lang="mt-MT"/>
              <a:t>Ġustizzja u affarijiet interni</a:t>
            </a:r>
          </a:p>
          <a:p>
            <a:r>
              <a:rPr lang="mt-MT"/>
              <a:t>Trasport, telekomunikazzjoni u enerġija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Kunsill tal-UE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 i="1"/>
              <a:t>Informazzjoni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Qorti tal-Awdituri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Gruppi ta' ħidma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Presidenza b'rotazzjoni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 dirty="0"/>
              <a:t>Kunsill tal-UE 200</a:t>
            </a:r>
          </a:p>
          <a:p>
            <a:pPr>
              <a:lnSpc>
                <a:spcPts val="3000"/>
              </a:lnSpc>
            </a:pPr>
            <a:r>
              <a:rPr lang="mt-MT" dirty="0">
                <a:solidFill>
                  <a:schemeClr val="accent2"/>
                </a:solidFill>
              </a:rPr>
              <a:t>⸺</a:t>
            </a:r>
          </a:p>
          <a:p>
            <a:r>
              <a:rPr lang="mt-MT" sz="2700" dirty="0"/>
              <a:t>Liema minn dawn it-termini li ġejjin </a:t>
            </a:r>
            <a:r>
              <a:rPr lang="mt-MT" sz="2700" u="sng" dirty="0"/>
              <a:t>mhuwiex</a:t>
            </a:r>
            <a:r>
              <a:rPr lang="mt-MT" sz="2700" dirty="0"/>
              <a:t> relatat mal-Kunsill?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L-adozzjoni tal-baġit tal-UE, flimkien mal-Parlament Ewropew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Il-ġestjoni tal-fondi tal-UE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L-adozzjoni ta' liġi tal-UE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Il-koordinazzjoni tal-politiki tal-istati membri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Kunsill tal-UE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Liema minn dawn li ġejjin </a:t>
            </a:r>
            <a:r>
              <a:rPr lang="mt-MT" sz="2800" u="sng"/>
              <a:t>mhuwiex</a:t>
            </a:r>
            <a:r>
              <a:rPr lang="mt-MT" sz="2800"/>
              <a:t> rwol tal-Kunsill?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Sir af aktar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Kif tintuża</a:t>
            </a:r>
            <a:br>
              <a:rPr lang="mt-MT"/>
            </a:b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t-MT" sz="1400" b="1">
                <a:latin typeface="Source Sans 3" panose="020B0303030403020204" pitchFamily="34" charset="0"/>
              </a:rPr>
              <a:t>Ikklikkja fuq il-mistoqsija li trid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t-MT" sz="1400" b="1" dirty="0">
                <a:latin typeface="Source Sans 3" panose="020B0303030403020204" pitchFamily="34" charset="0"/>
              </a:rPr>
              <a:t>Wara li t-tim jagħti t-tweġiba tiegħu, ikklikkja biex tikxef it-tweġiba </a:t>
            </a:r>
            <a:br>
              <a:rPr lang="pt-PT" sz="1400" b="1" dirty="0">
                <a:latin typeface="Source Sans 3" panose="020B0303030403020204" pitchFamily="34" charset="0"/>
              </a:rPr>
            </a:br>
            <a:r>
              <a:rPr lang="mt-MT" sz="1400" b="1" dirty="0">
                <a:latin typeface="Source Sans 3" panose="020B0303030403020204" pitchFamily="34" charset="0"/>
              </a:rPr>
              <a:t>t-tajba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t-MT" sz="1300" b="1" dirty="0">
                <a:latin typeface="Source Sans 3" panose="020B0303030403020204" pitchFamily="34" charset="0"/>
              </a:rPr>
              <a:t>Ikklikkja fuq "Europa </a:t>
            </a:r>
            <a:r>
              <a:rPr lang="mt-MT" sz="1300" b="1" dirty="0" err="1">
                <a:latin typeface="Source Sans 3" panose="020B0303030403020204" pitchFamily="34" charset="0"/>
              </a:rPr>
              <a:t>Quest</a:t>
            </a:r>
            <a:r>
              <a:rPr lang="mt-MT" sz="1300" b="1" dirty="0">
                <a:latin typeface="Source Sans 3" panose="020B0303030403020204" pitchFamily="34" charset="0"/>
              </a:rPr>
              <a:t>" biex tmur lura għat-tabella u tagħżel mistoqsija oħra.</a:t>
            </a:r>
          </a:p>
          <a:p>
            <a:r>
              <a:rPr lang="mt-MT" sz="1300" b="1" dirty="0">
                <a:latin typeface="Source Sans 3" panose="020B0303030403020204" pitchFamily="34" charset="0"/>
              </a:rPr>
              <a:t>Il-mistoqsija li diġà intużat ser tkun saret bajda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mt-M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Il-ġestjoni tal-fondi tal-UE mhuwiex rwol tal-Kunsill.</a:t>
            </a:r>
          </a:p>
          <a:p>
            <a:pPr>
              <a:lnSpc>
                <a:spcPct val="150000"/>
              </a:lnSpc>
            </a:pPr>
            <a:r>
              <a:rPr lang="mt-M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Il-Kummissjoni, il-Kunsill u l-Parlament kollha għandhom rwol fid-determinazzjoni tad-daqs tal-baġit u kif jiġi allokat. </a:t>
            </a:r>
          </a:p>
          <a:p>
            <a:pPr>
              <a:lnSpc>
                <a:spcPct val="150000"/>
              </a:lnSpc>
            </a:pPr>
            <a:r>
              <a:rPr lang="mt-M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Madankollu, </a:t>
            </a:r>
            <a:r>
              <a:rPr lang="mt-MT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il-Kummissjoni</a:t>
            </a:r>
            <a:r>
              <a:rPr lang="mt-MT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hija responsabbli għall-ġestjoni tal-baġit.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Kunsill tal-UE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 i="1"/>
              <a:t>Informazzjoni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sz="4000" dirty="0"/>
              <a:t>X'inhi s-sistema ewlenija ta' votazzjoni </a:t>
            </a:r>
            <a:br>
              <a:rPr lang="pt-PT" sz="4000" dirty="0"/>
            </a:br>
            <a:r>
              <a:rPr lang="mt-MT" sz="4000" dirty="0"/>
              <a:t>fil-Kunsill?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Kunsill tal-UE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686261" y="1530325"/>
            <a:ext cx="7485671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mt-MT" sz="24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Il-votazzjoni b'maġġoranza kwalifikata tintuża fil-biċċa l-kbira tal-każijiet: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mt-MT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Biex tintlaħaq maġġoranza kwalifikata, jeħtieġ li jintlaħqu dawn il-kundizzjonijiet: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mt-MT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mt-MT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mt-MT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tal-pajjiżi</a:t>
              </a:r>
              <a:br>
                <a:rPr lang="mt-MT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mt-MT">
                  <a:solidFill>
                    <a:schemeClr val="tx2"/>
                  </a:solidFill>
                  <a:latin typeface="Source Sans 3 Medium"/>
                </a:rPr>
                <a:t>favur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mt-MT" sz="1700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tal-popolazzjoni tal-UE</a:t>
              </a:r>
              <a:br>
                <a:rPr lang="mt-MT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</a:br>
              <a:r>
                <a:rPr lang="mt-MT" dirty="0">
                  <a:solidFill>
                    <a:schemeClr val="tx2"/>
                  </a:solidFill>
                  <a:latin typeface="Source Sans 3 Medium"/>
                </a:rPr>
                <a:t>irrappreżentata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dirty="0"/>
          </a:p>
          <a:p>
            <a:r>
              <a:rPr lang="mt-M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Veru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3200"/>
              <a:t>Falz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Kunsill Ewropew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Il-mandat tal-President tal-Kunsill Ewropew huwa ta' sena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mt-MT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Sentejn u nofs, li jista' jiġġedded darba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Il-Kunsill Ewropew jiltaqa' darba fix-xahar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Il-Kunsill Ewropew jiddefinixxi d-direzzjoni politika ġenerali u l-prijoritajiet tal-UE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Il-Kunsill Ewropew ma jeżerċita l-ebda funzjoni leġiżlattiva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Il-Kunsill Ewropew jikkonsisti mis-27 kap ta' stat jew ta' gvern, il-President tal-Kunsill Ewropew u l-President tal-Kummissjoni Ewropea.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Kunsill Ewropew 200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Liema minn dawn id-dikjarazzjonijiet li ġejjin </a:t>
            </a:r>
            <a:r>
              <a:rPr lang="mt-MT" sz="2800" u="sng"/>
              <a:t>mhijiex</a:t>
            </a:r>
            <a:r>
              <a:rPr lang="mt-MT" sz="2800"/>
              <a:t> vera?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/>
              <a:t>Jirrapporta lura lill-Parlament Ewropew wara kull laqgħa tal-Kunsill Ewropew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Jippresiedi l-laqgħat tal-Kunsill Ewropew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Għandu l-vot deċiżiv meta ma jkunx jista' jintlaħaq ftehim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Jirrappreżenta lill-UE fir-relazzjonijiet esterni tagħha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Kunsill Ewropew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400"/>
              <a:t>Liema minn dawn id-dikjarazzjonijiet li ġejjin </a:t>
            </a:r>
            <a:r>
              <a:rPr lang="mt-MT" sz="2400" u="sng"/>
              <a:t>mhijiex</a:t>
            </a:r>
            <a:r>
              <a:rPr lang="mt-MT" sz="2400"/>
              <a:t> vera għall-President tal-Kunsill?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sz="4000"/>
              <a:t>X'inhi d-differenza bejn il-Kunsill Ewropew u l-Kunsill tal-Ewropa?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Kunsill Ewropew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mt-MT" sz="2700" dirty="0">
                <a:solidFill>
                  <a:srgbClr val="00B050"/>
                </a:solidFill>
              </a:rPr>
              <a:t>Il-Kunsill tal-Ewropa huwa organizzazzjoni intergovernattiva separata b'46 membru bbażata fi Strasburgu u li tittratta d-drittijiet tal-bniedem.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dirty="0"/>
          </a:p>
          <a:p>
            <a:r>
              <a:rPr lang="mt-M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Veru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3200"/>
              <a:t>Falz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Ċittadini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Iċ-ċittadini kollha ta' pajjiż tal-UE huma awtomatikament ċittadini tal-UE.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Iċ-ċittadini tal-UE jistgħu jivvjaġġaw fl-UE sempliċement bil-karta tal-identità nazzjonali tagħhom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Iċ-ċittadini tal-UE li jgħixu f'pajjiż ieħor tal-UE għandhom immunità diplomatika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Iċ-ċittadini tal-UE jistgħu jivvjaġġaw lejn kwalunkwe pajjiż fid-dinja mingħajr viża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Iċ-ċittadini tal-UE għandhom dritt għal edukazzjoni għolja mingħajr ħlas f'kull pajjiż tal-UE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Ċittadini 200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Liema minn dawn id-dikjarazzjonijiet hija vera?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Bħala ċittadin tal-UE, tista' taħdem fi kwalunkwe pajjiż tal-UE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Bħala ċittadin tal-UE, tista' tgħix fi kwalunkwe pajjiż tal-UE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Bħala ċittadin tal-UE, tista' toħroġ għall-elezzjoni fl-elezzjonijiet nazzjonali fi kwalunkwe pajjiż tal-UE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Bħala ċittadin tal-UE, tista' toħroġ għall-elezzjoni fl-elezzjonijiet lokali fi kwalunkwe pajjiż tal-UE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Ċittadini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Liema minn dawn id-dikjarazzjonijiet </a:t>
            </a:r>
            <a:r>
              <a:rPr lang="mt-MT" sz="2800" u="sng"/>
              <a:t>mhijiex</a:t>
            </a:r>
            <a:r>
              <a:rPr lang="mt-MT" sz="2800"/>
              <a:t> vera?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mt-MT" sz="4000"/>
              <a:t>X'inhi l-Inizjattiva taċ-Ċittadini Ewropej?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Ċittadini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7823319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 sz="2200" dirty="0">
                <a:solidFill>
                  <a:srgbClr val="00B050"/>
                </a:solidFill>
                <a:latin typeface="Open Sans" panose="020B0606030504020204" pitchFamily="34" charset="0"/>
              </a:rPr>
              <a:t>Tnediet fl-2012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 sz="2200" dirty="0">
                <a:solidFill>
                  <a:srgbClr val="00B050"/>
                </a:solidFill>
                <a:latin typeface="Open Sans" panose="020B0606030504020204" pitchFamily="34" charset="0"/>
              </a:rPr>
              <a:t>Iċ-ċittadini tal-UE jinvolvu ruħhom fit-tfassil tal-politika tal-UE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 sz="2200" dirty="0">
                <a:solidFill>
                  <a:srgbClr val="00B050"/>
                </a:solidFill>
                <a:latin typeface="Open Sans" panose="020B0606030504020204" pitchFamily="34" charset="0"/>
              </a:rPr>
              <a:t>Tinbeda minn tal-anqas seba' ċittadini tal-UE residenti f'seba' pajjiżi differenti tal-UE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 sz="2200" dirty="0">
                <a:solidFill>
                  <a:srgbClr val="00B050"/>
                </a:solidFill>
                <a:latin typeface="Open Sans" panose="020B0606030504020204" pitchFamily="34" charset="0"/>
              </a:rPr>
              <a:t>Tkun appoġġata minn miljun firma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t-MT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364140"/>
              </p:ext>
            </p:extLst>
          </p:nvPr>
        </p:nvGraphicFramePr>
        <p:xfrm>
          <a:off x="466724" y="2030819"/>
          <a:ext cx="8794236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STORJA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ĠEOGRAFIJA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3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ISTITUZZJONIJIET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2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KUNSILL TAL-UE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KUNSILL EWROPEW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ĊITTADINI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mt-MT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650120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8812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48590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200" b="1" u="sng" kern="1200" dirty="0">
                          <a:solidFill>
                            <a:schemeClr val="dk1"/>
                          </a:solidFill>
                          <a:effectLst/>
                        </a:rPr>
                        <a:t>TEĦID TAD-DEĊIŻJONIJIET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PAJJIŻI TAL-UE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sng" kern="1200">
                          <a:solidFill>
                            <a:schemeClr val="dk1"/>
                          </a:solidFill>
                          <a:effectLst/>
                        </a:rPr>
                        <a:t>TKABBIR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sng" kern="1200">
                          <a:solidFill>
                            <a:schemeClr val="dk1"/>
                          </a:solidFill>
                          <a:effectLst/>
                        </a:rPr>
                        <a:t>PRESIDENZA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sng" kern="1200">
                          <a:solidFill>
                            <a:schemeClr val="dk1"/>
                          </a:solidFill>
                          <a:effectLst/>
                        </a:rPr>
                        <a:t>LINGWI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mt-MT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2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Il-Qorti tal-Ġustizzja tal-Unjoni Ewropea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/>
              <a:t>Il-Kumitat Ekonomiku u Soċjali Ewropew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Teħid ta' deċiżjonijiet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Liema minn dawn li ġejjin mhijiex istituzzjoni tal-UE iżda korp konsultattiv?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Sir af aktar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mt-MT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Il-Kumitat Ekonomiku u Soċjali Ewropew huwa korp konsultattiv tal-UE magħmul minn rappreżentanti tal-organizzazzjonijiet tal-ħaddiema u ta' min iħaddem u gruppi ta' interess oħra. </a:t>
            </a:r>
          </a:p>
          <a:p>
            <a:pPr>
              <a:lnSpc>
                <a:spcPct val="150000"/>
              </a:lnSpc>
            </a:pPr>
            <a:r>
              <a:rPr lang="mt-MT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Joħroġ opinjonijiet dwar kwistjonijiet tal-UE lill-Kummissjoni Ewropea, lill-Kunsill tal-UE u lill-Parlament Ewropew.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Teħid ta' deċiżjonijiet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 i="1"/>
              <a:t>Informazzjoni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mt-MT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Il-Qorti tal-Ġustizzja tal-Unjoni Ewropea tiżgura li l-liġi tiġi segwita fl-interpretazzjoni u l-applikazzjoni tat-trattati.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Il-Kunsill tal-Ewropa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dirty="0"/>
              <a:t>A</a:t>
            </a:r>
          </a:p>
          <a:p>
            <a:endParaRPr lang="es-ES" sz="1800" dirty="0"/>
          </a:p>
          <a:p>
            <a:r>
              <a:rPr lang="mt-M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Il-Kunsill tal-Unjoni Ewropea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Il-Kummissjoni Ewropea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Il-Parlament Ewropew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 dirty="0"/>
              <a:t>Teħid ta' deċiżjonijiet 200</a:t>
            </a:r>
          </a:p>
          <a:p>
            <a:pPr>
              <a:lnSpc>
                <a:spcPts val="3000"/>
              </a:lnSpc>
            </a:pPr>
            <a:r>
              <a:rPr lang="mt-MT" dirty="0">
                <a:solidFill>
                  <a:schemeClr val="accent2"/>
                </a:solidFill>
              </a:rPr>
              <a:t>⸺</a:t>
            </a:r>
          </a:p>
          <a:p>
            <a:r>
              <a:rPr lang="mt-MT" sz="2200" dirty="0"/>
              <a:t>Liema minn dawn l-istituzzjonijiet ma għandhiex rwol fil-proċess tat-teħid tad-deċiżjonijiet tal-UE?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Sir af aktar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mt-MT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Filwaqt li l-Kunsill tal-Unjoni Ewropea, il-Parlament Ewropew u l-Kummissjoni Ewropea għandhom rwol ċentrali fil-proċess tat-teħid tad-deċiżjonijiet tal-UE, il-Kunsill tal-Ewropa mhuwiex relatat mal-Unjoni Ewropea. </a:t>
            </a:r>
          </a:p>
          <a:p>
            <a:pPr>
              <a:lnSpc>
                <a:spcPct val="150000"/>
              </a:lnSpc>
            </a:pPr>
            <a:r>
              <a:rPr lang="mt-MT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Il-Kunsill tal-Ewropa huwa organizzazzjoni intergovernattiva separata, prinċipalment iffukata fuq id-drittijiet tal-bniedem, u jinkludi 46 stat membru, inkluż is-27 pajjiż tal-UE.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Teħid ta' deċiżjonijiet 200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 i="1"/>
              <a:t>Informazzjoni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/>
              <a:t>il-kostitwenza tagħhom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il-partit politiku/grupp politiku tagħhom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pajjiżhom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l-Unjoni Ewropea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Teħid ta' deċiżjonijiet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400"/>
              <a:t>Il-Kummissarji tal-UE jirrappreżentaw l-interessi ta':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mt-MT" sz="4000"/>
              <a:t>X'inhu l-Coreper?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Teħid ta' deċiżjonijiet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mt-MT">
                <a:solidFill>
                  <a:srgbClr val="00B050"/>
                </a:solidFill>
                <a:latin typeface="Open Sans" panose="020B0606030504020204" pitchFamily="34" charset="0"/>
              </a:rPr>
              <a:t>Coreper ifisser il-"Kumitat tar-Rappreżentanti Permanenti tal-Gvernijiet tal-Istati Membri". Il-kompiti prinċipali tiegħu huma li: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mt-MT">
                <a:solidFill>
                  <a:srgbClr val="00B050"/>
                </a:solidFill>
              </a:rPr>
              <a:t>jikkoordina u jħejji l-ħidma tal-konfigurazzjonijiet differenti tal-Kunsill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mt-MT">
                <a:solidFill>
                  <a:srgbClr val="00B050"/>
                </a:solidFill>
              </a:rPr>
              <a:t>jiżgura konsistenza fil-politiki tal-UE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mt-MT">
                <a:solidFill>
                  <a:srgbClr val="00B050"/>
                </a:solidFill>
              </a:rPr>
              <a:t>ifassal ftehimiet u kompromessi li wara jiġu ppreżentati għall-adozzjoni mill-Kunsill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mt-M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oġġetti, servizzi, persuni u kapital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 dirty="0"/>
              <a:t>B</a:t>
            </a:r>
          </a:p>
          <a:p>
            <a:pPr lvl="1"/>
            <a:endParaRPr lang="es-ES" sz="1200" dirty="0"/>
          </a:p>
          <a:p>
            <a:pPr lvl="1"/>
            <a:endParaRPr lang="es-ES" dirty="0"/>
          </a:p>
          <a:p>
            <a:pPr lvl="1"/>
            <a:r>
              <a:rPr lang="mt-MT" dirty="0"/>
              <a:t>oġġetti, servizzi, persuni u annimali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?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L-erba' libertajiet ta' moviment fl-UE huma: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Johan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 dirty="0"/>
              <a:t>? 200</a:t>
            </a:r>
          </a:p>
          <a:p>
            <a:pPr>
              <a:lnSpc>
                <a:spcPts val="3000"/>
              </a:lnSpc>
            </a:pPr>
            <a:r>
              <a:rPr lang="mt-MT" dirty="0">
                <a:solidFill>
                  <a:schemeClr val="accent2"/>
                </a:solidFill>
              </a:rPr>
              <a:t>⸺</a:t>
            </a:r>
          </a:p>
          <a:p>
            <a:r>
              <a:rPr lang="mt-MT" sz="2000" dirty="0"/>
              <a:t>Liema kompożitur Taljan huwa magħruf l-aktar għall-kompożizzjoni tiegħu "L-Erba' Staġuni" u huwa meqjus bħala wieħed mill-akbar kompożituri </a:t>
            </a:r>
            <a:r>
              <a:rPr lang="mt-MT" sz="2000" dirty="0" err="1"/>
              <a:t>Barokki</a:t>
            </a:r>
            <a:r>
              <a:rPr lang="mt-MT" sz="2000" dirty="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 dirty="0"/>
              <a:t>? 300</a:t>
            </a:r>
          </a:p>
          <a:p>
            <a:pPr>
              <a:lnSpc>
                <a:spcPts val="3000"/>
              </a:lnSpc>
            </a:pPr>
            <a:r>
              <a:rPr lang="mt-MT" dirty="0">
                <a:solidFill>
                  <a:schemeClr val="accent2"/>
                </a:solidFill>
              </a:rPr>
              <a:t>⸺</a:t>
            </a:r>
          </a:p>
          <a:p>
            <a:r>
              <a:rPr lang="mt-MT" sz="2400" dirty="0"/>
              <a:t>Kemm-il pajjiż tal-UE għandhom l-iswed fuq il-bandiera tagħhom?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mt-MT" sz="4000"/>
              <a:t>X'inhi s-sussidjarjetà?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?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>
                <a:solidFill>
                  <a:srgbClr val="00B050"/>
                </a:solidFill>
                <a:latin typeface="Arial" panose="020B0604020202020204" pitchFamily="34" charset="0"/>
              </a:rPr>
              <a:t>Il-prinċipju tas-</a:t>
            </a:r>
            <a:r>
              <a:rPr lang="mt-MT" b="1">
                <a:solidFill>
                  <a:srgbClr val="00B050"/>
                </a:solidFill>
                <a:latin typeface="Arial" panose="020B0604020202020204" pitchFamily="34" charset="0"/>
              </a:rPr>
              <a:t>sussidjarjetà</a:t>
            </a:r>
            <a:r>
              <a:rPr lang="mt-MT">
                <a:solidFill>
                  <a:srgbClr val="00B050"/>
                </a:solidFill>
                <a:latin typeface="Arial" panose="020B0604020202020204" pitchFamily="34" charset="0"/>
              </a:rPr>
              <a:t> huwa definit fl-Artikolu 5(3) tat-Trattat dwar l-Unjoni Ewropea. L-għan tiegħu huwa li jiżgura li d-deċiżjonijiet jittieħdu fl-eqreb livell possibbli għaċ-ċittadini, filwaqt li jitwettqu kontrolli biex jiġi vverifikat li l-azzjoni fil-livell tal-UE tkun ġustifikata fid-dawl tal-possibbiltajiet disponibbli fil-livell nazzjonali, reġjonali jew lokali.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dirty="0"/>
              <a:t>A</a:t>
            </a:r>
          </a:p>
          <a:p>
            <a:endParaRPr lang="es-ES" dirty="0"/>
          </a:p>
          <a:p>
            <a:r>
              <a:rPr lang="mt-MT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 dirty="0"/>
              <a:t>B</a:t>
            </a:r>
          </a:p>
          <a:p>
            <a:pPr lvl="1"/>
            <a:endParaRPr lang="es-ES" sz="2000" dirty="0"/>
          </a:p>
          <a:p>
            <a:pPr lvl="1"/>
            <a:r>
              <a:rPr lang="mt-MT" sz="3200" dirty="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Storja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L-Unjoni Ewropea ngħatat il-Premju Nobel għall-Paċi fis-sena: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mt-M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Il-Baħar l-Aħmar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 dirty="0"/>
              <a:t>B</a:t>
            </a:r>
          </a:p>
          <a:p>
            <a:pPr lvl="1"/>
            <a:endParaRPr lang="es-ES" dirty="0"/>
          </a:p>
          <a:p>
            <a:pPr lvl="1"/>
            <a:endParaRPr lang="es-ES" sz="1200" dirty="0"/>
          </a:p>
          <a:p>
            <a:pPr lvl="1"/>
            <a:r>
              <a:rPr lang="mt-MT" dirty="0"/>
              <a:t>Il-Baħar l-Iswed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Pajjiżi tal-UE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Fuq liema baħar għandha kosta l-Bulgarija?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/>
              <a:t>Danimarka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Lussemburgu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Franza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Ċipru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Pajjiżi tal-UE 200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400"/>
              <a:t>Il-Ftehim ta' Schengen jissemma għal belt f'liema pajjiż?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/>
              <a:t>Finlandja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Litwanja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Estonja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Latvja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Pajjiżi tal-UE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400"/>
              <a:t>Il-belt kapitali ta' liema pajjiż </a:t>
            </a:r>
            <a:r>
              <a:rPr lang="mt-MT" sz="2400" u="sng"/>
              <a:t>mhijiex</a:t>
            </a:r>
            <a:r>
              <a:rPr lang="mt-MT" sz="2400"/>
              <a:t> belt kostali?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sz="4000"/>
              <a:t>Liema pajjiż tal-UE huwa l-uniku li huwa membru permanenti tal-Kunsill tas-Sigurtà tan-NU?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?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4800">
                <a:solidFill>
                  <a:srgbClr val="00B050"/>
                </a:solidFill>
                <a:latin typeface="Arial" panose="020B0604020202020204" pitchFamily="34" charset="0"/>
              </a:rPr>
              <a:t>Franza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Tkabbir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Kemm-il pajjiż issieħeb fl-UE fis-snin 1990?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2000">
                <a:solidFill>
                  <a:srgbClr val="00B050"/>
                </a:solidFill>
                <a:latin typeface="Arial" panose="020B0604020202020204" pitchFamily="34" charset="0"/>
              </a:rPr>
              <a:t>L-Awstrija, il-Finlandja, l-Iżvezja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mt-MT" dirty="0"/>
              <a:t>Il-kumitat għat-tkabbir tal-UE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Il-Parlament Ewropew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Il-Kunsill tal-UE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Il-Kummissjoni Ewropea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 dirty="0"/>
              <a:t>Tkabbir 200</a:t>
            </a:r>
          </a:p>
          <a:p>
            <a:pPr>
              <a:lnSpc>
                <a:spcPts val="3000"/>
              </a:lnSpc>
            </a:pPr>
            <a:r>
              <a:rPr lang="mt-MT" dirty="0">
                <a:solidFill>
                  <a:schemeClr val="accent2"/>
                </a:solidFill>
              </a:rPr>
              <a:t>⸺</a:t>
            </a:r>
          </a:p>
          <a:p>
            <a:r>
              <a:rPr lang="mt-MT" sz="2200" dirty="0"/>
              <a:t>Liema istituzzjoni tal-UE tittratta n-negozjati għas-sħubija, timmonitorja l-progress tal-pajjiżi kandidati u tirrapporta lura lill-istituzzjonijiet l-oħra?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/>
              <a:t>Ekonomija tas-suq li tiffunzjona u l-kapaċità tal-pajjiż li jlaħħaq mal-kompetizzjoni u l-forzi tas-suq fl-UE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Impenn ta' ħidma ma' stati membri oħra għat-titjib tal-leġiżlazzjoni tal-UE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Istituzzjonijiet stabbli li jiggarantixxu d-demokrazija, l-istat tad-dritt, id-drittijiet tal-bniedem u l-ħarsien tal-minoranzi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Kapaċità tal-pajjiż li jassumi u jimplimenta b'mod effettiv l-obbligi tas-sħubija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Tkabbir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400"/>
              <a:t>Liema minn dawn li ġejjin </a:t>
            </a:r>
            <a:r>
              <a:rPr lang="mt-MT" sz="2400" u="sng"/>
              <a:t>mhuwiex</a:t>
            </a:r>
            <a:r>
              <a:rPr lang="mt-MT" sz="2400"/>
              <a:t> kriterju għas-sħubija mal-UE?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sz="4000"/>
              <a:t>Semmi mill-inqas sitt pajjiżi kandidati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Tkabbir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2400">
                <a:solidFill>
                  <a:srgbClr val="00B050"/>
                </a:solidFill>
              </a:rPr>
              <a:t>Serbja</a:t>
            </a:r>
          </a:p>
          <a:p>
            <a:r>
              <a:rPr lang="mt-MT" sz="2400">
                <a:solidFill>
                  <a:srgbClr val="00B050"/>
                </a:solidFill>
              </a:rPr>
              <a:t>Montenegro</a:t>
            </a:r>
          </a:p>
          <a:p>
            <a:r>
              <a:rPr lang="mt-MT" sz="2400">
                <a:solidFill>
                  <a:srgbClr val="00B050"/>
                </a:solidFill>
              </a:rPr>
              <a:t>Turkija</a:t>
            </a:r>
          </a:p>
          <a:p>
            <a:r>
              <a:rPr lang="mt-MT" sz="2400">
                <a:solidFill>
                  <a:srgbClr val="00B050"/>
                </a:solidFill>
              </a:rPr>
              <a:t>Maċedonja ta' Fuq</a:t>
            </a:r>
          </a:p>
          <a:p>
            <a:r>
              <a:rPr lang="mt-MT" sz="2400">
                <a:solidFill>
                  <a:srgbClr val="00B050"/>
                </a:solidFill>
              </a:rPr>
              <a:t>Albanija</a:t>
            </a:r>
          </a:p>
          <a:p>
            <a:r>
              <a:rPr lang="mt-MT" sz="2400">
                <a:solidFill>
                  <a:srgbClr val="00B050"/>
                </a:solidFill>
              </a:rPr>
              <a:t>Moldova</a:t>
            </a:r>
          </a:p>
          <a:p>
            <a:r>
              <a:rPr lang="mt-MT" sz="2400">
                <a:solidFill>
                  <a:srgbClr val="00B050"/>
                </a:solidFill>
              </a:rPr>
              <a:t>Ukrajna</a:t>
            </a:r>
          </a:p>
          <a:p>
            <a:r>
              <a:rPr lang="mt-MT" sz="2400">
                <a:solidFill>
                  <a:srgbClr val="00B050"/>
                </a:solidFill>
              </a:rPr>
              <a:t>Bożnija-Ħerzegovina</a:t>
            </a:r>
          </a:p>
          <a:p>
            <a:r>
              <a:rPr lang="mt-MT" sz="2400">
                <a:solidFill>
                  <a:srgbClr val="00B050"/>
                </a:solidFill>
              </a:rPr>
              <a:t>Georgia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bejn kull laqgħa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/>
              <a:t>kull sitt xhur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Presidenza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Ir-rotazzjoni tal-presidenza tal-Kunsill tal-UE ssir: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/>
              <a:t>taħtar il-President tal-Kummissjoni Ewropea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tippresiedi l-laqgħat tad-diversi konfigurazzjonijiet tal-Kunsill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torganizza diversi laqgħat formali u informali fi Brussell u fil-pajjiż tal-presidenza b'rotazzjoni.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tirrappreżenta lill-Kunsill fir-relazzjonijiet mal-istituzzjonijiet l-oħra tal-UE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Presidenza 200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400"/>
              <a:t>Liema minn dawn li ġejjin </a:t>
            </a:r>
            <a:r>
              <a:rPr lang="mt-MT" sz="2400" u="sng"/>
              <a:t>mhuwiex</a:t>
            </a:r>
            <a:r>
              <a:rPr lang="mt-MT" sz="2400"/>
              <a:t> kompitu tal-presidenza b'rotazzjoni tal-Kunsill?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Daħal fis-seħħ it-Trattat ta' Lisbona, li biddel il-mod kif taħdem l-UE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10 pajjiżi ġodda ssieħbu fl-UE, bl-għadd ta' stati membri jitla' għal 25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L-euro daħal fiċ-ċirkolazzjoni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mt-MT" sz="1700" dirty="0"/>
              <a:t>Għall-ewwel darba fl-elezzjonijiet Ewropej, diversi kandidati (</a:t>
            </a:r>
            <a:r>
              <a:rPr lang="mt-MT" sz="1700" i="1" dirty="0"/>
              <a:t>"</a:t>
            </a:r>
            <a:r>
              <a:rPr lang="mt-MT" sz="1700" i="1" dirty="0" err="1"/>
              <a:t>spitzenkandidaten</a:t>
            </a:r>
            <a:r>
              <a:rPr lang="mt-MT" sz="1700" i="1" dirty="0"/>
              <a:t>"</a:t>
            </a:r>
            <a:r>
              <a:rPr lang="mt-MT" sz="1700" dirty="0"/>
              <a:t>) </a:t>
            </a:r>
            <a:r>
              <a:rPr lang="mt-MT" sz="1700" dirty="0" err="1"/>
              <a:t>ikkompetew</a:t>
            </a:r>
            <a:r>
              <a:rPr lang="mt-MT" sz="1700" dirty="0"/>
              <a:t> għall-kariga ta' President tal-Kummissjoni Ewropea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Storja 200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Liema stadju importanti tal-UE ntlaħaq fl-2002?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/>
              <a:t>Spanja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Ġermanja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Lussemburgu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Danimarka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Presidenza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1800"/>
              <a:t>Liema pajjiż qatt ma kellu l-presidenza tal-Kunsill qabel is-snin tmenin?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sz="4000"/>
              <a:t>Liema konfigurazzjoni tal-Kunsill </a:t>
            </a:r>
            <a:r>
              <a:rPr lang="mt-MT" sz="4000" u="sng"/>
              <a:t>mhijiex</a:t>
            </a:r>
            <a:r>
              <a:rPr lang="mt-MT" sz="4000"/>
              <a:t> ippreseduta mill-pajjiż li jkollu l-presidenza b'rotazzjoni?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Presidenza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>
                <a:solidFill>
                  <a:srgbClr val="00B050"/>
                </a:solidFill>
              </a:rPr>
              <a:t>Affarijiet barranin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290953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Sir af aktar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sz="2800"/>
              <a:t>Il-laqgħat tal-Kunsill Affarijiet Barranin (KAB) huma ppreseduti mir-Rappreżentant Għoli tal-Unjoni għall-Affarijiet Barranin u l-Politika ta' Sigurtà. </a:t>
            </a:r>
          </a:p>
          <a:p>
            <a:endParaRPr lang="en-GB" sz="2800" dirty="0"/>
          </a:p>
          <a:p>
            <a:r>
              <a:rPr lang="mt-MT"/>
              <a:t>Madankollu, meta l-KAB jiddiskuti kwistjonijiet ta' politika kummerċjali, ikun ippresedut mir-rappreżentant tal-istat membru tal-UE li jkollu l-presidenza b'rotazzjoni tal-Kunsill tal-UE.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Presidenza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mt-MT" i="1">
                <a:solidFill>
                  <a:schemeClr val="tx2">
                    <a:lumMod val="60000"/>
                    <a:lumOff val="40000"/>
                  </a:schemeClr>
                </a:solidFill>
              </a:rPr>
              <a:t>Informazzjoni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mt-M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 dirty="0"/>
              <a:t>B</a:t>
            </a:r>
          </a:p>
          <a:p>
            <a:pPr lvl="1"/>
            <a:endParaRPr lang="es-ES" sz="1200" dirty="0"/>
          </a:p>
          <a:p>
            <a:pPr lvl="1"/>
            <a:endParaRPr lang="es-ES" dirty="0"/>
          </a:p>
          <a:p>
            <a:pPr lvl="1"/>
            <a:r>
              <a:rPr lang="mt-MT" dirty="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Lingwi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Kemm hemm lingwi uffiċjali tal-UE?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/>
              <a:t>Mill-frażi Venezjana </a:t>
            </a:r>
            <a:r>
              <a:rPr lang="mt-MT" i="1"/>
              <a:t>s-ciào vostro,</a:t>
            </a:r>
            <a:r>
              <a:rPr lang="mt-MT"/>
              <a:t> li litteralment tfisser "jien l-iskjav tiegħek"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Minn Caius - isem tradizzjonali bil-Latin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Dan huwa l-mod kif il-gondolieri Venezjani kienu jgħajtu lil xulxin fiċ-ċpar biex jevitaw li jaħbtu ma' xulxin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M'hemmx teorija ċara dwar l-etimoloġija tagħha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Lingwi 200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400"/>
              <a:t>X'inhi l-oriġini tal-kelma </a:t>
            </a:r>
            <a:r>
              <a:rPr lang="mt-MT" sz="2400" i="1"/>
              <a:t>ciao</a:t>
            </a:r>
            <a:r>
              <a:rPr lang="mt-MT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/>
              <a:t>Bis-saħħa tiegħek!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Inħobbok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Għandi pjaċir li ltqajt miegħek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/>
              <a:t>Din mhijiex kelma Estonjana.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Lingwi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400"/>
              <a:t>Xi tfisser il-kelma Estonjana </a:t>
            </a:r>
            <a:r>
              <a:rPr lang="mt-MT" sz="2400" i="1"/>
              <a:t>terviseks</a:t>
            </a:r>
            <a:r>
              <a:rPr lang="mt-MT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sz="2800"/>
              <a:t>Liema żewġ pajjiżi tal-UE ma talbux li waħda mil-lingwi uffiċjali tagħhom (li tintuża fil-pajjiż kollu) issir lingwa uffiċjali tal-UE.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Lingwi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>
                <a:solidFill>
                  <a:srgbClr val="00B050"/>
                </a:solidFill>
              </a:rPr>
              <a:t>Il-Lussemburgu u Ċipru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sz="1800" dirty="0"/>
          </a:p>
          <a:p>
            <a:r>
              <a:rPr lang="mt-MT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Storja 300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000"/>
              <a:t>F'liema sena daħal fil-kariga l-ewwel President permanenti tal-Kunsill Ewropew?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sz="4000"/>
              <a:t>Fl-1987, pajjiż mhux Ewropew applika għas-sħubija fl-UE. Liema kien dak il-pajjiż?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Storja 400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mt-MT" sz="4800">
                <a:solidFill>
                  <a:srgbClr val="00B050"/>
                </a:solidFill>
              </a:rPr>
              <a:t>Il-Marokk</a:t>
            </a:r>
            <a:r>
              <a:rPr lang="mt-MT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/>
              <a:t>A</a:t>
            </a:r>
          </a:p>
          <a:p>
            <a:endParaRPr lang="es-ES" dirty="0"/>
          </a:p>
          <a:p>
            <a:r>
              <a:rPr lang="mt-MT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Il-Pirinej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3200"/>
              <a:t>L-Appennini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/>
              <a:t>Ġeografija 100</a:t>
            </a:r>
          </a:p>
          <a:p>
            <a:pPr>
              <a:lnSpc>
                <a:spcPts val="3000"/>
              </a:lnSpc>
            </a:pPr>
            <a:r>
              <a:rPr lang="mt-MT">
                <a:solidFill>
                  <a:schemeClr val="accent2"/>
                </a:solidFill>
              </a:rPr>
              <a:t>⸺</a:t>
            </a:r>
          </a:p>
          <a:p>
            <a:r>
              <a:rPr lang="mt-MT" sz="2800"/>
              <a:t>Liema medda ta' muntanji, li testendi għal madwar 430 km, tifred lil Franza minn Spanja?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C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mt-MT" dirty="0"/>
              <a:t>A</a:t>
            </a:r>
          </a:p>
          <a:p>
            <a:endParaRPr lang="es-ES" sz="1800" dirty="0"/>
          </a:p>
          <a:p>
            <a:r>
              <a:rPr lang="mt-MT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B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mt-MT"/>
              <a:t>D</a:t>
            </a:r>
          </a:p>
          <a:p>
            <a:pPr lvl="1"/>
            <a:endParaRPr lang="es-ES" dirty="0"/>
          </a:p>
          <a:p>
            <a:pPr lvl="1"/>
            <a:r>
              <a:rPr lang="mt-MT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mt-MT" dirty="0"/>
              <a:t>Ġeografija 200</a:t>
            </a:r>
          </a:p>
          <a:p>
            <a:pPr>
              <a:lnSpc>
                <a:spcPts val="3000"/>
              </a:lnSpc>
            </a:pPr>
            <a:r>
              <a:rPr lang="mt-MT" dirty="0">
                <a:solidFill>
                  <a:schemeClr val="accent2"/>
                </a:solidFill>
              </a:rPr>
              <a:t>⸺</a:t>
            </a:r>
          </a:p>
          <a:p>
            <a:r>
              <a:rPr lang="mt-MT" sz="2400" dirty="0"/>
              <a:t>Kemm-il pajjiż tal-UE ma għandux fruntiera tal-art ma' pajjiż ieħor tal-UE?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2000">
                <a:solidFill>
                  <a:srgbClr val="00B050"/>
                </a:solidFill>
                <a:latin typeface="Arial" panose="020B0604020202020204" pitchFamily="34" charset="0"/>
              </a:rPr>
              <a:t>Malta, Ċipru u l-Irlanda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t-MT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7919</TotalTime>
  <Words>2051</Words>
  <Application>Microsoft Office PowerPoint</Application>
  <PresentationFormat>Widescreen</PresentationFormat>
  <Paragraphs>730</Paragraphs>
  <Slides>56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92</cp:revision>
  <cp:lastPrinted>2020-03-11T16:07:50Z</cp:lastPrinted>
  <dcterms:created xsi:type="dcterms:W3CDTF">2020-03-24T15:57:55Z</dcterms:created>
  <dcterms:modified xsi:type="dcterms:W3CDTF">2024-11-29T12:08:00Z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2024-06-21T08:39:25Z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49bfb431-24f1-48dc-8059-82460c52f12f</vt:lpwstr>
  </property>
  <property fmtid="{D5CDD505-2E9C-101B-9397-08002B2CF9AE}" pid="10" name="MSIP_Label_af60b174-6478-47f9-866e-33f097bb6603_ContentBits">
    <vt:lpwstr>0</vt:lpwstr>
  </property>
</Properties>
</file>