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88" d="100"/>
          <a:sy n="88" d="100"/>
        </p:scale>
        <p:origin x="1530" y="9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l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lt/region?area=LT&amp;txt=Lietuv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b="0" kern="1200">
                <a:solidFill>
                  <a:schemeClr val="tx1"/>
                </a:solidFill>
                <a:effectLst/>
                <a:latin typeface="+mn-lt"/>
                <a:ea typeface="+mn-ea"/>
                <a:cs typeface="+mn-cs"/>
              </a:rPr>
              <a:t>Europos Sąjunga yra bendras 27 valstybių narių ekonominio ir politinio bendradarbiavimo projektas. </a:t>
            </a:r>
            <a:br>
              <a:rPr lang="lt-LT" sz="1200" b="0" kern="1200">
                <a:solidFill>
                  <a:schemeClr val="tx1"/>
                </a:solidFill>
                <a:effectLst/>
                <a:latin typeface="+mn-lt"/>
                <a:ea typeface="+mn-ea"/>
                <a:cs typeface="+mn-cs"/>
              </a:rPr>
            </a:br>
            <a:r>
              <a:rPr lang="lt-LT" sz="1200" b="0" i="1" kern="1200">
                <a:solidFill>
                  <a:schemeClr val="tx1"/>
                </a:solidFill>
                <a:effectLst/>
                <a:latin typeface="+mn-lt"/>
                <a:ea typeface="+mn-ea"/>
                <a:cs typeface="+mn-cs"/>
              </a:rPr>
              <a:t>Dirbdamos drauge valstybės narės yra stipresnės. ES yra viršvalstybinis politinis subjektas, o tai reiškia, kad sprendimai tam tikrais klausimais priimami drauge. Valstybės narės yra atsakingos už ES lygmeniu priimtų sprendimų įgyvendinimą nacionaliniu lygmeniu.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lt-LT" sz="1200" kern="1200">
                <a:solidFill>
                  <a:schemeClr val="tx1"/>
                </a:solidFill>
                <a:effectLst/>
                <a:latin typeface="+mn-lt"/>
                <a:ea typeface="+mn-ea"/>
                <a:cs typeface="+mn-cs"/>
              </a:rPr>
              <a:t>Atkreipkite dėmesį į tai, kad visos 10 (ir daugiau) temų yra susijusios su šiais trimis pagrindiniais prioritetais:</a:t>
            </a:r>
          </a:p>
          <a:p>
            <a:r>
              <a:rPr lang="lt-LT" sz="1200" kern="1200">
                <a:solidFill>
                  <a:schemeClr val="tx1"/>
                </a:solidFill>
                <a:effectLst/>
                <a:latin typeface="+mn-lt"/>
                <a:ea typeface="+mn-ea"/>
                <a:cs typeface="+mn-cs"/>
              </a:rPr>
              <a:t>– Laisva ir demokratinė Europa: </a:t>
            </a:r>
            <a:r>
              <a:rPr lang="lt-LT" sz="1200" i="1" kern="1200">
                <a:solidFill>
                  <a:schemeClr val="tx1"/>
                </a:solidFill>
                <a:effectLst/>
                <a:latin typeface="+mn-lt"/>
                <a:ea typeface="+mn-ea"/>
                <a:cs typeface="+mn-cs"/>
              </a:rPr>
              <a:t>vertybės, internetas, karjera, sveikata, pirkiniai ir kt.</a:t>
            </a:r>
          </a:p>
          <a:p>
            <a:r>
              <a:rPr lang="lt-LT" sz="1200" kern="1200">
                <a:solidFill>
                  <a:schemeClr val="tx1"/>
                </a:solidFill>
                <a:effectLst/>
                <a:latin typeface="+mn-lt"/>
                <a:ea typeface="+mn-ea"/>
                <a:cs typeface="+mn-cs"/>
              </a:rPr>
              <a:t>– Stipri ir saugi Europa: </a:t>
            </a:r>
            <a:r>
              <a:rPr lang="lt-LT" sz="1200" i="1" kern="1200">
                <a:solidFill>
                  <a:schemeClr val="tx1"/>
                </a:solidFill>
                <a:effectLst/>
                <a:latin typeface="+mn-lt"/>
                <a:ea typeface="+mn-ea"/>
                <a:cs typeface="+mn-cs"/>
              </a:rPr>
              <a:t>saugumas, pinigai, pirkiniai, kelionės ir kt.</a:t>
            </a:r>
          </a:p>
          <a:p>
            <a:r>
              <a:rPr lang="lt-LT" sz="1200" kern="1200">
                <a:solidFill>
                  <a:schemeClr val="tx1"/>
                </a:solidFill>
                <a:effectLst/>
                <a:latin typeface="+mn-lt"/>
                <a:ea typeface="+mn-ea"/>
                <a:cs typeface="+mn-cs"/>
              </a:rPr>
              <a:t>– Klestinti ir konkurencinga Europa: </a:t>
            </a:r>
            <a:r>
              <a:rPr lang="lt-LT" sz="1200" i="1" kern="1200">
                <a:solidFill>
                  <a:schemeClr val="tx1"/>
                </a:solidFill>
                <a:effectLst/>
                <a:latin typeface="+mn-lt"/>
                <a:ea typeface="+mn-ea"/>
                <a:cs typeface="+mn-cs"/>
              </a:rPr>
              <a:t>pinigai, karjera, veikla už namų ribų, maistas ir kt.</a:t>
            </a:r>
            <a:r>
              <a:rPr lang="lt-LT"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200" b="0" i="0" kern="1200">
                <a:solidFill>
                  <a:schemeClr val="tx1"/>
                </a:solidFill>
                <a:effectLst/>
                <a:latin typeface="+mn-lt"/>
                <a:ea typeface="+mn-ea"/>
                <a:cs typeface="+mn-cs"/>
              </a:rPr>
              <a:t>ES istorija prasidėjo nuo bendradarbiavimo prekiaujant plienu ir anglimis siekiant užtikrinti, kad žemyne nebebūtų karo, ir vystėsi iki tol, kol ES tapo Sąjunga, kurios pagrindas – vertybės.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b="1"/>
              <a:t>Europos Vadovų Taryba:</a:t>
            </a:r>
            <a:r>
              <a:rPr lang="lt-LT" sz="1200"/>
              <a:t> valstybių ar vyriausybių vadovai ir vadovės, kurie (-ios) sprendžia dėl ES politinės darbotvarkės.</a:t>
            </a:r>
          </a:p>
          <a:p>
            <a:pPr marL="171450" indent="-171450">
              <a:buFont typeface="Wingdings" panose="05000000000000000000" pitchFamily="2" charset="2"/>
              <a:buChar char="à"/>
            </a:pPr>
            <a:r>
              <a:rPr lang="lt-LT" sz="1200" b="1"/>
              <a:t>Europos Komisija:</a:t>
            </a:r>
            <a:r>
              <a:rPr lang="lt-LT" sz="1200"/>
              <a:t> nepriklausomi ES vykdomieji įgaliojimai. Po vieną Komisijos narį iš kiekvienos valstybės narės. Inicijuoja naujus ES teisės aktus. </a:t>
            </a:r>
          </a:p>
          <a:p>
            <a:pPr marL="171450" indent="-171450">
              <a:buFont typeface="Wingdings" panose="05000000000000000000" pitchFamily="2" charset="2"/>
              <a:buChar char="à"/>
            </a:pPr>
            <a:r>
              <a:rPr lang="lt-LT" sz="1200" b="1"/>
              <a:t>Europos Parlamentas: </a:t>
            </a:r>
            <a:r>
              <a:rPr lang="lt-LT" sz="1200"/>
              <a:t>ES „žmonių balsas“. Teisėkūros proceso demokratinė kontrolė. Dalijasi teisėkūros įgaliojimais su Europos Sąjungos Taryba. </a:t>
            </a:r>
          </a:p>
          <a:p>
            <a:r>
              <a:rPr lang="lt-LT" sz="1200" b="1">
                <a:sym typeface="Wingdings" panose="05000000000000000000" pitchFamily="2" charset="2"/>
              </a:rPr>
              <a:t></a:t>
            </a:r>
            <a:r>
              <a:rPr lang="lt-LT" sz="1200" b="1"/>
              <a:t> Europos Sąjungos Taryba: </a:t>
            </a:r>
            <a:r>
              <a:rPr lang="lt-LT" sz="1200"/>
              <a:t>ES „valstybių narių balsas“. Po vieną kiekvienos valstybės ministrą dešimčiai skirtingų sričių. Dalijasi teisėkūros įgaliojimais su Europos Parlamentu.</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200"/>
              <a:t>Europos Vadovų Tarybai nustačius prioritetus, Europos Komisija siūlo naujus teisės aktus. Ir Europos Parlamentas, ir Europos Sąjungos Taryba svarsto siūlomus teisės aktus, juos iš dalies keičia ir dėl jų balsuoja, jei reikia, visa tai daroma kelis kartus. Priėmus teisės aktą, Europos Komisija yra atsakinga už jo vykdymo užtikrinimą. Ji taip pat užtikrina, kad valstybės narės jį įgyvendintų ir (arba) ratifikuotų nacionaliniu lygmeniu.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lt-LT" sz="1200" b="0" i="1" kern="1200" noProof="0">
                <a:solidFill>
                  <a:schemeClr val="tx1"/>
                </a:solidFill>
                <a:effectLst/>
                <a:latin typeface="+mn-lt"/>
                <a:ea typeface="+mn-ea"/>
                <a:cs typeface="+mn-cs"/>
              </a:rPr>
              <a:t>Įkelkite Jūsų pačių parengtą statistinę informaciją ir duomenis. </a:t>
            </a:r>
            <a:r>
              <a:rPr lang="lt-LT" sz="1200" b="0" i="1" u="none" kern="1200" noProof="0">
                <a:solidFill>
                  <a:schemeClr val="tx1"/>
                </a:solidFill>
                <a:effectLst/>
                <a:latin typeface="+mn-lt"/>
                <a:ea typeface="+mn-ea"/>
                <a:cs typeface="+mn-cs"/>
              </a:rPr>
              <a:t>Išbraukite atitinkamai „valstybės /“ arba „/ vyriausybės“.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lt-LT" sz="1200" kern="1200" noProof="0">
                <a:solidFill>
                  <a:schemeClr val="tx1"/>
                </a:solidFill>
                <a:effectLst/>
                <a:latin typeface="+mn-lt"/>
                <a:ea typeface="+mn-ea"/>
                <a:cs typeface="+mn-cs"/>
              </a:rPr>
              <a:t>Naudinga reikiama informacija pateikiama: </a:t>
            </a:r>
            <a:r>
              <a:rPr lang="lt-LT" sz="1200" u="sng" kern="1200" noProof="0">
                <a:solidFill>
                  <a:schemeClr val="tx1"/>
                </a:solidFill>
                <a:effectLst/>
                <a:latin typeface="+mn-lt"/>
                <a:ea typeface="+mn-ea"/>
                <a:cs typeface="+mn-cs"/>
                <a:hlinkClick r:id="rId3"/>
              </a:rPr>
              <a:t>https://op.europa.eu/webpub/com/short-guide-eu/lt/</a:t>
            </a:r>
            <a:r>
              <a:rPr lang="lt-LT"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b="0" i="1" kern="1200">
                <a:solidFill>
                  <a:schemeClr val="tx1"/>
                </a:solidFill>
                <a:effectLst/>
                <a:latin typeface="+mn-lt"/>
                <a:ea typeface="+mn-ea"/>
                <a:cs typeface="+mn-cs"/>
                <a:sym typeface="Wingdings" pitchFamily="2" charset="2"/>
              </a:rPr>
              <a:t> Projektai regione, į kuriuos norėtumėte atkreipti dėmesį.  </a:t>
            </a:r>
          </a:p>
          <a:p>
            <a:r>
              <a:rPr lang="lt-LT" sz="1200" b="0" i="1" kern="1200">
                <a:solidFill>
                  <a:schemeClr val="tx1"/>
                </a:solidFill>
                <a:effectLst/>
                <a:latin typeface="+mn-lt"/>
                <a:ea typeface="+mn-ea"/>
                <a:cs typeface="+mn-cs"/>
              </a:rPr>
              <a:t>Žinoma, daug klausimų sprendžiama tarptautiniu ir nacionaliniu lygmenimis. Tačiau, kaip gali čia matyti dalyviai, ES taip pat yra šalia. ES finansuoja daug regioninių projektų. </a:t>
            </a:r>
          </a:p>
          <a:p>
            <a:pPr marL="0" marR="0" lvl="0" indent="0" algn="l" defTabSz="914400" rtl="0" eaLnBrk="1" fontAlgn="auto" latinLnBrk="0" hangingPunct="1">
              <a:lnSpc>
                <a:spcPct val="100000"/>
              </a:lnSpc>
              <a:spcBef>
                <a:spcPts val="0"/>
              </a:spcBef>
              <a:spcAft>
                <a:spcPts val="0"/>
              </a:spcAft>
              <a:buClrTx/>
              <a:buSzTx/>
              <a:buFontTx/>
              <a:buNone/>
              <a:tabLst/>
              <a:defRPr/>
            </a:pPr>
            <a:r>
              <a:rPr lang="lt-LT" sz="1200" i="0" kern="1200">
                <a:solidFill>
                  <a:schemeClr val="tx1"/>
                </a:solidFill>
                <a:effectLst/>
                <a:latin typeface="+mn-lt"/>
                <a:ea typeface="+mn-ea"/>
                <a:cs typeface="+mn-cs"/>
                <a:sym typeface="Wingdings" pitchFamily="2" charset="2"/>
              </a:rPr>
              <a:t></a:t>
            </a:r>
            <a:r>
              <a:rPr lang="lt-LT" sz="1200" i="1" kern="1200">
                <a:solidFill>
                  <a:schemeClr val="tx1"/>
                </a:solidFill>
                <a:effectLst/>
                <a:latin typeface="+mn-lt"/>
                <a:ea typeface="+mn-ea"/>
                <a:cs typeface="+mn-cs"/>
                <a:sym typeface="Wingdings" pitchFamily="2" charset="2"/>
              </a:rPr>
              <a:t> </a:t>
            </a:r>
            <a:r>
              <a:rPr lang="lt-LT" sz="1200" kern="1200">
                <a:solidFill>
                  <a:schemeClr val="tx1"/>
                </a:solidFill>
                <a:effectLst/>
                <a:latin typeface="+mn-lt"/>
                <a:ea typeface="+mn-ea"/>
                <a:cs typeface="+mn-cs"/>
                <a:sym typeface="Wingdings" pitchFamily="2" charset="2"/>
              </a:rPr>
              <a:t>Interneto svetainėje „Ką mano labui daro Europa“ rasite projektus, vykdomus jūsų regione: </a:t>
            </a:r>
            <a:r>
              <a:rPr lang="lt-LT" sz="1200" u="sng" kern="1200">
                <a:solidFill>
                  <a:schemeClr val="tx1"/>
                </a:solidFill>
                <a:effectLst/>
                <a:latin typeface="+mn-lt"/>
                <a:ea typeface="+mn-ea"/>
                <a:cs typeface="+mn-cs"/>
                <a:sym typeface="Wingdings" pitchFamily="2" charset="2"/>
                <a:hlinkClick r:id="rId3"/>
              </a:rPr>
              <a:t>https://what‑europe-does-for-me.europarl.europa.eu/lt/region</a:t>
            </a:r>
            <a:r>
              <a:rPr lang="lt-LT"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a:sym typeface="Wingdings" panose="05000000000000000000" pitchFamily="2" charset="2"/>
              </a:rPr>
              <a:t></a:t>
            </a:r>
            <a:r>
              <a:rPr lang="lt-LT"/>
              <a:t> Priklausomai nuo to, kokį naujienų straipsnį pasirinkote besirengdami pamokai.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lt-LT"/>
              <a:t>Dirbame kartu Europos Sąjungoje</a:t>
            </a:r>
          </a:p>
          <a:p>
            <a:pPr>
              <a:defRPr/>
            </a:pPr>
            <a:r>
              <a:rPr lang="lt-LT">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lt-LT" sz="1400" b="1">
                  <a:solidFill>
                    <a:schemeClr val="accent6"/>
                  </a:solidFill>
                  <a:latin typeface="Source Sans 3" panose="020B0303030403020204" pitchFamily="34" charset="0"/>
                  <a:cs typeface="Arial" panose="020B0604020202020204" pitchFamily="34" charset="0"/>
                </a:rPr>
                <a:t>Europos Sąjungos Taryba</a:t>
              </a:r>
            </a:p>
            <a:p>
              <a:pPr eaLnBrk="1" hangingPunct="1">
                <a:spcBef>
                  <a:spcPts val="100"/>
                </a:spcBef>
                <a:spcAft>
                  <a:spcPts val="600"/>
                </a:spcAft>
                <a:buFontTx/>
                <a:buNone/>
                <a:defRPr/>
              </a:pPr>
              <a:r>
                <a:rPr lang="lt-LT" sz="1400">
                  <a:solidFill>
                    <a:schemeClr val="accent6"/>
                  </a:solidFill>
                  <a:latin typeface="Source Sans 3" panose="020B0303030403020204" pitchFamily="34" charset="0"/>
                  <a:cs typeface="Arial" panose="020B0604020202020204" pitchFamily="34" charset="0"/>
                </a:rPr>
                <a:t>Generalinis sekretoriatas</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2800" i="1">
                <a:solidFill>
                  <a:schemeClr val="tx2"/>
                </a:solidFill>
                <a:latin typeface="Source Serif 4 14pt" panose="02040603050405020204" pitchFamily="18" charset="0"/>
                <a:ea typeface="Source Serif 4 14pt" panose="02040603050405020204" pitchFamily="18" charset="0"/>
              </a:rPr>
              <a:t>Pilietinio ugdymo priemonių rinkinys</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60774"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9600"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39600"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7385"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27385"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927385"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607493"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607493"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96439"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t-LT" sz="4400">
                <a:solidFill>
                  <a:srgbClr val="003399"/>
                </a:solidFill>
              </a:rPr>
              <a:t>Lietuvos įtaka Europos Sąjungoje</a:t>
            </a:r>
          </a:p>
          <a:p>
            <a:pPr>
              <a:lnSpc>
                <a:spcPts val="3000"/>
              </a:lnSpc>
            </a:pPr>
            <a:r>
              <a:rPr lang="lt-LT"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lt-LT" sz="3200" b="1">
                <a:solidFill>
                  <a:srgbClr val="003399"/>
                </a:solidFill>
                <a:ea typeface="Arial" charset="0"/>
                <a:cs typeface="Arial" charset="0"/>
              </a:rPr>
              <a:t>_______</a:t>
            </a:r>
          </a:p>
          <a:p>
            <a:pPr marL="742950" indent="-742950" algn="l">
              <a:buAutoNum type="arabicPeriod"/>
            </a:pPr>
            <a:r>
              <a:rPr lang="lt-LT" sz="3200" b="1">
                <a:solidFill>
                  <a:srgbClr val="003399"/>
                </a:solidFill>
                <a:ea typeface="Arial" charset="0"/>
                <a:cs typeface="Arial" charset="0"/>
              </a:rPr>
              <a:t>_______</a:t>
            </a:r>
          </a:p>
          <a:p>
            <a:pPr marL="742950" indent="-742950" algn="l">
              <a:buAutoNum type="arabicPeriod"/>
            </a:pPr>
            <a:r>
              <a:rPr lang="lt-LT"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lt-LT" sz="2400"/>
              <a:t>Maistas</a:t>
            </a:r>
          </a:p>
          <a:p>
            <a:pPr>
              <a:buClrTx/>
              <a:buSzPct val="100000"/>
              <a:buFont typeface="System Font Regular"/>
              <a:buChar char="→"/>
            </a:pPr>
            <a:r>
              <a:rPr lang="lt-LT" sz="2400"/>
              <a:t>Pirkiniai </a:t>
            </a:r>
          </a:p>
          <a:p>
            <a:pPr>
              <a:buClrTx/>
              <a:buSzPct val="100000"/>
              <a:buFont typeface="System Font Regular"/>
              <a:buChar char="→"/>
            </a:pPr>
            <a:r>
              <a:rPr lang="lt-LT" sz="2400"/>
              <a:t>Internetas</a:t>
            </a:r>
          </a:p>
          <a:p>
            <a:pPr>
              <a:buClrTx/>
              <a:buSzPct val="100000"/>
              <a:buFont typeface="System Font Regular"/>
              <a:buChar char="→"/>
            </a:pPr>
            <a:r>
              <a:rPr lang="lt-LT" sz="2400"/>
              <a:t>Veikla už namų ribų</a:t>
            </a:r>
          </a:p>
          <a:p>
            <a:pPr>
              <a:buClrTx/>
              <a:buSzPct val="100000"/>
              <a:buFont typeface="System Font Regular"/>
              <a:buChar char="→"/>
            </a:pPr>
            <a:r>
              <a:rPr lang="lt-LT" sz="2400"/>
              <a:t>Sveikata</a:t>
            </a:r>
          </a:p>
          <a:p>
            <a:pPr>
              <a:buClrTx/>
              <a:buSzPct val="100000"/>
              <a:buFont typeface="System Font Regular"/>
              <a:buChar char="→"/>
            </a:pPr>
            <a:r>
              <a:rPr lang="lt-LT" sz="2400"/>
              <a:t>Karjera</a:t>
            </a:r>
          </a:p>
          <a:p>
            <a:pPr>
              <a:buClrTx/>
              <a:buSzPct val="100000"/>
              <a:buFont typeface="System Font Regular"/>
              <a:buChar char="→"/>
            </a:pPr>
            <a:r>
              <a:rPr lang="lt-LT" sz="2400"/>
              <a:t>Pinigai</a:t>
            </a:r>
          </a:p>
          <a:p>
            <a:pPr>
              <a:buClrTx/>
              <a:buSzPct val="100000"/>
              <a:buFont typeface="System Font Regular"/>
              <a:buChar char="→"/>
            </a:pPr>
            <a:r>
              <a:rPr lang="lt-LT" sz="2400"/>
              <a:t>Kelionės </a:t>
            </a:r>
          </a:p>
          <a:p>
            <a:pPr>
              <a:buClrTx/>
              <a:buSzPct val="100000"/>
              <a:buFont typeface="System Font Regular"/>
              <a:buChar char="→"/>
            </a:pPr>
            <a:r>
              <a:rPr lang="lt-LT" sz="2400"/>
              <a:t>Vertybės</a:t>
            </a:r>
          </a:p>
          <a:p>
            <a:pPr>
              <a:buClrTx/>
              <a:buSzPct val="100000"/>
              <a:buFont typeface="System Font Regular"/>
              <a:buChar char="→"/>
            </a:pPr>
            <a:r>
              <a:rPr lang="lt-LT" sz="2400"/>
              <a:t>Saugumas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lt-LT"/>
              <a:t>Savo prioritetų eiliškumo nustatymas</a:t>
            </a:r>
          </a:p>
          <a:p>
            <a:pPr>
              <a:lnSpc>
                <a:spcPts val="3000"/>
              </a:lnSpc>
            </a:pPr>
            <a:r>
              <a:rPr lang="lt-LT">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lt-LT" sz="1800"/>
              <a:t>Naujas teisėkūros ciklas prasideda kas penkerius metus.</a:t>
            </a:r>
            <a:br>
              <a:rPr lang="lt-LT" sz="1800"/>
            </a:br>
            <a:endParaRPr lang="lt-LT" sz="1800"/>
          </a:p>
          <a:p>
            <a:r>
              <a:rPr lang="lt-LT" sz="1800"/>
              <a:t>Europos Vadovų Taryba susitinka aptarti prioritetus ES aukščiausiojo lygio susitikimuose. 27 valstybių arba vyriausybių vadovai susitaria dėl strateginės darbotvarkės.</a:t>
            </a:r>
            <a:br>
              <a:rPr lang="lt-LT" sz="1800"/>
            </a:br>
            <a:endParaRPr lang="lt-LT" sz="1800"/>
          </a:p>
          <a:p>
            <a:r>
              <a:rPr lang="lt-LT" sz="1800"/>
              <a:t>Strateginėje darbotvarkėje nustatomos politinės gairės, kuriomis vadovaudamasi turi dirbti Europos Komisija.</a:t>
            </a:r>
            <a:br>
              <a:rPr lang="lt-LT" sz="1800"/>
            </a:br>
            <a:endParaRPr lang="lt-LT" sz="1800"/>
          </a:p>
          <a:p>
            <a:r>
              <a:rPr lang="lt-LT" sz="1800"/>
              <a:t>Atsižvelgdama į aktualiausius ES klausimus, valstybė narė, kuri tuo metu pirmininkauja ES Tarybai, nustato savo prioritetus; tai daroma kas šešis mėnesius.</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lt-LT"/>
              <a:t>Kaip nustatomi ES prioritetai</a:t>
            </a:r>
          </a:p>
          <a:p>
            <a:pPr>
              <a:lnSpc>
                <a:spcPts val="3000"/>
              </a:lnSpc>
            </a:pPr>
            <a:r>
              <a:rPr lang="lt-LT">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lt-LT" sz="1600" b="1"/>
              <a:t>Laisva ir demokratinė Europa</a:t>
            </a:r>
          </a:p>
          <a:p>
            <a:r>
              <a:rPr lang="lt-LT" sz="1600">
                <a:sym typeface="Wingdings" panose="05000000000000000000" pitchFamily="2" charset="2"/>
              </a:rPr>
              <a:t></a:t>
            </a:r>
            <a:r>
              <a:rPr lang="lt-LT" sz="1600"/>
              <a:t> puoselėti Europos vertybes Europos Sąjungoje</a:t>
            </a:r>
          </a:p>
          <a:p>
            <a:r>
              <a:rPr lang="lt-LT" sz="1600">
                <a:sym typeface="Wingdings" panose="05000000000000000000" pitchFamily="2" charset="2"/>
              </a:rPr>
              <a:t></a:t>
            </a:r>
            <a:r>
              <a:rPr lang="lt-LT" sz="1600"/>
              <a:t> laikytis ES vertybių pasauliniu lygmeniu</a:t>
            </a:r>
          </a:p>
          <a:p>
            <a:endParaRPr lang="en-US" sz="1600" dirty="0"/>
          </a:p>
          <a:p>
            <a:r>
              <a:rPr lang="lt-LT" sz="1600" b="1"/>
              <a:t>Stipri ir saugi Europa</a:t>
            </a:r>
          </a:p>
          <a:p>
            <a:r>
              <a:rPr lang="lt-LT" sz="1600">
                <a:sym typeface="Wingdings" panose="05000000000000000000" pitchFamily="2" charset="2"/>
              </a:rPr>
              <a:t></a:t>
            </a:r>
            <a:r>
              <a:rPr lang="lt-LT" sz="1600"/>
              <a:t> užtikrinti, kad išorės veiksmai būtų nuoseklūs ir įtakingi</a:t>
            </a:r>
          </a:p>
          <a:p>
            <a:r>
              <a:rPr lang="lt-LT" sz="1600">
                <a:sym typeface="Wingdings" panose="05000000000000000000" pitchFamily="2" charset="2"/>
              </a:rPr>
              <a:t></a:t>
            </a:r>
            <a:r>
              <a:rPr lang="lt-LT" sz="1600"/>
              <a:t> stiprinti ES saugumą bei gynybą ir ES gyventojų apsaugą</a:t>
            </a:r>
          </a:p>
          <a:p>
            <a:r>
              <a:rPr lang="lt-LT" sz="1600">
                <a:sym typeface="Wingdings" panose="05000000000000000000" pitchFamily="2" charset="2"/>
              </a:rPr>
              <a:t></a:t>
            </a:r>
            <a:r>
              <a:rPr lang="lt-LT" sz="1600"/>
              <a:t> pasirengti didesnei ir stipresnei Sąjungai</a:t>
            </a:r>
          </a:p>
          <a:p>
            <a:r>
              <a:rPr lang="lt-LT" sz="1600">
                <a:sym typeface="Wingdings" panose="05000000000000000000" pitchFamily="2" charset="2"/>
              </a:rPr>
              <a:t></a:t>
            </a:r>
            <a:r>
              <a:rPr lang="lt-LT" sz="1600"/>
              <a:t> laikytis visapusiško požiūrio į migraciją ir sienų valdymą</a:t>
            </a:r>
          </a:p>
          <a:p>
            <a:endParaRPr lang="en-US" sz="1600" dirty="0"/>
          </a:p>
          <a:p>
            <a:r>
              <a:rPr lang="lt-LT" sz="1600" b="1"/>
              <a:t>Klestinti ir konkurencinga Europa</a:t>
            </a:r>
          </a:p>
          <a:p>
            <a:r>
              <a:rPr lang="lt-LT" sz="1600">
                <a:sym typeface="Wingdings" panose="05000000000000000000" pitchFamily="2" charset="2"/>
              </a:rPr>
              <a:t></a:t>
            </a:r>
            <a:r>
              <a:rPr lang="lt-LT" sz="1600"/>
              <a:t> didinti ES konkurencingumą</a:t>
            </a:r>
          </a:p>
          <a:p>
            <a:r>
              <a:rPr lang="lt-LT" sz="1600">
                <a:sym typeface="Wingdings" panose="05000000000000000000" pitchFamily="2" charset="2"/>
              </a:rPr>
              <a:t></a:t>
            </a:r>
            <a:r>
              <a:rPr lang="lt-LT" sz="1600"/>
              <a:t> užtikrinti, kad žalioji ir skaitmeninė pertvarka būtų sėkminga</a:t>
            </a:r>
          </a:p>
          <a:p>
            <a:pPr marL="285750" indent="-285750">
              <a:buFont typeface="Wingdings" panose="05000000000000000000" pitchFamily="2" charset="2"/>
              <a:buChar char="à"/>
            </a:pPr>
            <a:r>
              <a:rPr lang="lt-LT" sz="1600"/>
              <a:t>skatinti užtikrinti inovacijoms ir verslui palankią aplinką</a:t>
            </a:r>
          </a:p>
          <a:p>
            <a:pPr marL="285750" indent="-285750">
              <a:buFont typeface="Wingdings" panose="05000000000000000000" pitchFamily="2" charset="2"/>
              <a:buChar char="à"/>
            </a:pPr>
            <a:r>
              <a:rPr lang="lt-LT" sz="1600"/>
              <a:t>daryti pažangą bendromis jėgomis</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lt-LT"/>
              <a:t>2024–2029 m. ES prioritetai</a:t>
            </a:r>
          </a:p>
          <a:p>
            <a:pPr>
              <a:lnSpc>
                <a:spcPts val="3000"/>
              </a:lnSpc>
            </a:pPr>
            <a:r>
              <a:rPr lang="lt-LT">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lt-LT"/>
              <a:t>Drauge dirbančios 27 ES šalys</a:t>
            </a:r>
          </a:p>
          <a:p>
            <a:pPr>
              <a:lnSpc>
                <a:spcPts val="3000"/>
              </a:lnSpc>
            </a:pPr>
            <a:r>
              <a:rPr lang="lt-LT">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lt-LT"/>
              <a:t>Kas šešis mėnesius ES Tarybai pirmininkauja vis kita valstybė narė. </a:t>
            </a:r>
          </a:p>
          <a:p>
            <a:r>
              <a:rPr lang="lt-LT"/>
              <a:t>Paskutinį kartą </a:t>
            </a:r>
            <a:r>
              <a:rPr lang="lt-LT" b="1"/>
              <a:t>[jūsų šalis]</a:t>
            </a:r>
            <a:r>
              <a:rPr lang="lt-LT"/>
              <a:t> ES Tarybai pirmininkavo </a:t>
            </a:r>
            <a:r>
              <a:rPr lang="lt-LT" b="1"/>
              <a:t>[metai]</a:t>
            </a:r>
            <a:r>
              <a:rPr lang="lt-LT"/>
              <a:t>.</a:t>
            </a:r>
          </a:p>
          <a:p>
            <a:r>
              <a:rPr lang="lt-LT"/>
              <a:t>Kitą kartą </a:t>
            </a:r>
            <a:r>
              <a:rPr lang="lt-LT" b="1"/>
              <a:t>[jūsų šalis]</a:t>
            </a:r>
            <a:r>
              <a:rPr lang="lt-LT"/>
              <a:t> pirmininkaus </a:t>
            </a:r>
            <a:r>
              <a:rPr lang="lt-LT" b="1"/>
              <a:t>[metai]</a:t>
            </a:r>
            <a:r>
              <a:rPr lang="lt-LT"/>
              <a:t>.</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59" y="507568"/>
            <a:ext cx="9795947" cy="834313"/>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lt-LT" sz="2800" b="1" dirty="0">
                <a:solidFill>
                  <a:schemeClr val="tx1"/>
                </a:solidFill>
              </a:rPr>
              <a:t>Pirmininkavimas Europos Sąjungos Tarybai rotacijos tvarka</a:t>
            </a:r>
          </a:p>
          <a:p>
            <a:pPr marL="12700" indent="0">
              <a:lnSpc>
                <a:spcPts val="3000"/>
              </a:lnSpc>
              <a:buNone/>
            </a:pPr>
            <a:r>
              <a:rPr lang="lt-LT" sz="3200" dirty="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800">
                <a:latin typeface="Source Sans 3" panose="020B0303030403020204" pitchFamily="34" charset="0"/>
                <a:hlinkClick r:id="rId3"/>
              </a:rPr>
              <a:t>https://newsroom.consilium.europa.eu/events/20150629-what-is-the-council-presidency-and-how-does-it-work/106943-what-is-the-council-presidency-and-how-does-it-work-20150629</a:t>
            </a:r>
            <a:r>
              <a:rPr lang="lt-LT"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lt-LT"/>
              <a:t>Žiūrėkite šią nuorodą:</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lt-LT"/>
              <a:t>Ačiū dalyvavusiems!</a:t>
            </a:r>
          </a:p>
          <a:p>
            <a:pPr>
              <a:lnSpc>
                <a:spcPts val="3000"/>
              </a:lnSpc>
            </a:pPr>
            <a:r>
              <a:rPr lang="lt-LT">
                <a:solidFill>
                  <a:schemeClr val="accent2"/>
                </a:solidFill>
              </a:rPr>
              <a:t>⸺</a:t>
            </a:r>
          </a:p>
          <a:p>
            <a:pPr marL="0" lvl="1" indent="0">
              <a:buNone/>
            </a:pPr>
            <a:r>
              <a:rPr lang="lt-LT" sz="2800" i="1">
                <a:solidFill>
                  <a:schemeClr val="tx1"/>
                </a:solidFill>
                <a:latin typeface="Source Serif 4 14pt" panose="02040603050405020204" pitchFamily="18" charset="0"/>
                <a:ea typeface="Source Serif 4 14pt" panose="02040603050405020204" pitchFamily="18" charset="0"/>
              </a:rPr>
              <a:t>Ką naujo šiandien sužinojote?</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187558"/>
            <a:ext cx="11718575" cy="549568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3" y="1869221"/>
            <a:ext cx="1387642" cy="1200329"/>
          </a:xfrm>
          <a:prstGeom prst="rect">
            <a:avLst/>
          </a:prstGeom>
          <a:noFill/>
        </p:spPr>
        <p:txBody>
          <a:bodyPr wrap="square">
            <a:spAutoFit/>
          </a:bodyPr>
          <a:lstStyle/>
          <a:p>
            <a:r>
              <a:rPr lang="lt-LT" sz="2400" b="1">
                <a:latin typeface="Source Sans 3" panose="020B0303030403020204" pitchFamily="34" charset="0"/>
              </a:rPr>
              <a:t>27</a:t>
            </a:r>
            <a:br>
              <a:rPr lang="lt-LT" sz="2400">
                <a:latin typeface="Source Sans 3" panose="020B0303030403020204" pitchFamily="34" charset="0"/>
              </a:rPr>
            </a:br>
            <a:r>
              <a:rPr lang="lt-LT" sz="2400">
                <a:latin typeface="Source Sans 3" panose="020B0303030403020204" pitchFamily="34" charset="0"/>
              </a:rPr>
              <a:t>valstybės narės</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1387642" cy="1200329"/>
          </a:xfrm>
          <a:prstGeom prst="rect">
            <a:avLst/>
          </a:prstGeom>
          <a:noFill/>
        </p:spPr>
        <p:txBody>
          <a:bodyPr wrap="square">
            <a:spAutoFit/>
          </a:bodyPr>
          <a:lstStyle/>
          <a:p>
            <a:r>
              <a:rPr lang="lt-LT" sz="2400" b="1">
                <a:latin typeface="Source Sans 3" panose="020B0303030403020204" pitchFamily="34" charset="0"/>
              </a:rPr>
              <a:t>446</a:t>
            </a:r>
            <a:br>
              <a:rPr lang="lt-LT" sz="2400">
                <a:latin typeface="Source Sans 3" panose="020B0303030403020204" pitchFamily="34" charset="0"/>
              </a:rPr>
            </a:br>
            <a:r>
              <a:rPr lang="lt-LT" sz="2400">
                <a:latin typeface="Source Sans 3" panose="020B0303030403020204" pitchFamily="34" charset="0"/>
              </a:rPr>
              <a:t>milijonai piliečių</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lt-LT" sz="2400" b="1">
                <a:latin typeface="Source Sans 3" panose="020B0303030403020204" pitchFamily="34" charset="0"/>
              </a:rPr>
              <a:t>24</a:t>
            </a:r>
            <a:br>
              <a:rPr lang="lt-LT" sz="2400">
                <a:latin typeface="Source Sans 3" panose="020B0303030403020204" pitchFamily="34" charset="0"/>
              </a:rPr>
            </a:br>
            <a:r>
              <a:rPr lang="lt-LT" sz="2400">
                <a:latin typeface="Source Sans 3" panose="020B0303030403020204" pitchFamily="34" charset="0"/>
              </a:rPr>
              <a:t>oficialiosios kalbos</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lt-LT"/>
              <a:t>Tarpvalstybinių problemų sprendimas</a:t>
            </a:r>
          </a:p>
          <a:p>
            <a:pPr>
              <a:lnSpc>
                <a:spcPts val="3000"/>
              </a:lnSpc>
            </a:pPr>
            <a:r>
              <a:rPr lang="lt-LT">
                <a:solidFill>
                  <a:schemeClr val="accent2"/>
                </a:solidFill>
              </a:rPr>
              <a:t>⸺</a:t>
            </a:r>
          </a:p>
        </p:txBody>
      </p:sp>
      <p:grpSp>
        <p:nvGrpSpPr>
          <p:cNvPr id="5" name="Group 4">
            <a:extLst>
              <a:ext uri="{FF2B5EF4-FFF2-40B4-BE49-F238E27FC236}">
                <a16:creationId xmlns:a16="http://schemas.microsoft.com/office/drawing/2014/main" id="{ECE83DB0-3AFB-CAEA-F457-D714D2D2FCC7}"/>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BFDDEF3C-B54D-9507-F1C3-024BCB5C2E12}"/>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Мalta</a:t>
              </a:r>
            </a:p>
          </p:txBody>
        </p:sp>
        <p:sp>
          <p:nvSpPr>
            <p:cNvPr id="7" name="Oval 2">
              <a:extLst>
                <a:ext uri="{FF2B5EF4-FFF2-40B4-BE49-F238E27FC236}">
                  <a16:creationId xmlns:a16="http://schemas.microsoft.com/office/drawing/2014/main" id="{0856DBF7-A214-71DC-BE73-F7C02AD7C883}"/>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36ADEC8E-896A-58FC-F1E0-750CCCA9E40B}"/>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9C0D948C-21E6-95B2-028B-E42E781084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0CA6F96D-47AC-A249-70ED-C35268F8D9E9}"/>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B6E2019D-8C3D-B598-2610-3FB497986860}"/>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C0BE9A98-7722-D70A-2B90-BDE0A6E9FB62}"/>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754AD54D-342D-AE51-CF6A-5E4032346C1F}"/>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1CE205AF-BAD8-5B2E-43D1-1F990BF492E0}"/>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119A20B7-942F-89FB-50CE-4E2BBFDD1EC0}"/>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232025F1-FF47-31DF-F7D8-F278E6DBD660}"/>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75CEB4EA-D354-D007-12AC-350D8A08531E}"/>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7A53F4E4-FD3C-E80F-B830-7D799E436088}"/>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5802F4A3-1856-24D3-84C6-AFD2A1BE3478}"/>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18A984BE-1762-B886-0652-54A8C46F59C6}"/>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1145D7C4-C5A0-13B0-787E-434704F455FD}"/>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31C6081D-FDF4-5285-DE81-B2B21CC055C1}"/>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658322F1-27BC-9E1B-8ABF-916E1722FFAE}"/>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35018177-4065-BFD8-6F70-B427CD72AF4E}"/>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09667AEF-ADDD-969D-B828-64E60BF5C745}"/>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0D3A9457-5370-FA71-DAE4-043E4F1D609E}"/>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180404E2-9BDE-31E3-6945-4043B76EB081}"/>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3FA58A7B-B245-95EC-5094-6B06B6951631}"/>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73F9ABC3-5CFA-A8EE-FE3E-3F29E205E8A9}"/>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54247C68-858B-29B5-D7F4-2487A6EB0FAE}"/>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7F995810-6419-6D8D-7175-73D063E0E62C}"/>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0CCDEDBF-6DBE-02EC-0D48-13D42A0B0412}"/>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A5D6C703-8922-DA35-D51D-FEB2839671DA}"/>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72FF35A0-15A1-00EE-C77F-83CBD5E1504C}"/>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4DBFCF08-EEF8-7DB0-37F3-D03A4B470180}"/>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D4955520-44EC-D05E-7B14-2BD433DDA737}"/>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7437BE23-DF92-D975-EEE4-C1AD76A8EC3B}"/>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FEA8D9EC-7CD9-FF7A-3B99-69D9B17ACE2B}"/>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4F208CC8-CEA2-178C-AED6-2D0F190B2A7F}"/>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BE07A689-5B20-24A1-D561-99A8D2A1C71A}"/>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4AF6ABB3-C88A-E819-2923-0DC51C291A53}"/>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9752E157-AA2D-4FB2-9CBE-B08B6B40AD5F}"/>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00CBE6A5-17B9-7062-4477-0BCE16D195B0}"/>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6E7529F6-8E4F-8B72-2C84-99CB74E69349}"/>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A2717F09-9CD6-E03C-B207-C6935D24A15C}"/>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CEE6EFD6-215C-D96F-1222-EC88F5C94224}"/>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984FC925-1D0E-A20A-041A-DC61167F4A7E}"/>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D0907071-FDDA-4547-8FB7-BECDDB1E10AD}"/>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8A4737D3-E5C3-F85D-66DF-EB555F72CACF}"/>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250EAF97-8FB1-DAB7-9505-4966C8F42F1D}"/>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56ABE028-8953-2DC0-E8FA-7B46841CC60C}"/>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Suomija</a:t>
                  </a:r>
                </a:p>
              </p:txBody>
            </p:sp>
            <p:sp>
              <p:nvSpPr>
                <p:cNvPr id="19" name="TextBox 18">
                  <a:extLst>
                    <a:ext uri="{FF2B5EF4-FFF2-40B4-BE49-F238E27FC236}">
                      <a16:creationId xmlns:a16="http://schemas.microsoft.com/office/drawing/2014/main" id="{2BE42E12-E961-AE1E-44E0-D627426A6F84}"/>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Švedija</a:t>
                  </a:r>
                </a:p>
              </p:txBody>
            </p:sp>
            <p:sp>
              <p:nvSpPr>
                <p:cNvPr id="20" name="TextBox 19">
                  <a:extLst>
                    <a:ext uri="{FF2B5EF4-FFF2-40B4-BE49-F238E27FC236}">
                      <a16:creationId xmlns:a16="http://schemas.microsoft.com/office/drawing/2014/main" id="{97A5FD90-B8F5-D00C-FC4A-6A853C38BC26}"/>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Estija</a:t>
                  </a:r>
                </a:p>
              </p:txBody>
            </p:sp>
            <p:sp>
              <p:nvSpPr>
                <p:cNvPr id="21" name="TextBox 20">
                  <a:extLst>
                    <a:ext uri="{FF2B5EF4-FFF2-40B4-BE49-F238E27FC236}">
                      <a16:creationId xmlns:a16="http://schemas.microsoft.com/office/drawing/2014/main" id="{2FA723AC-F821-536D-19DD-F1C3312E2F65}"/>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Latvija</a:t>
                  </a:r>
                </a:p>
              </p:txBody>
            </p:sp>
            <p:sp>
              <p:nvSpPr>
                <p:cNvPr id="22" name="TextBox 21">
                  <a:extLst>
                    <a:ext uri="{FF2B5EF4-FFF2-40B4-BE49-F238E27FC236}">
                      <a16:creationId xmlns:a16="http://schemas.microsoft.com/office/drawing/2014/main" id="{4B104597-DC85-828F-29C5-A9A5E1884F86}"/>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Lietuva</a:t>
                  </a:r>
                </a:p>
              </p:txBody>
            </p:sp>
            <p:sp>
              <p:nvSpPr>
                <p:cNvPr id="23" name="TextBox 22">
                  <a:extLst>
                    <a:ext uri="{FF2B5EF4-FFF2-40B4-BE49-F238E27FC236}">
                      <a16:creationId xmlns:a16="http://schemas.microsoft.com/office/drawing/2014/main" id="{83B8C557-4551-D8E5-ABD7-082ADCA2ADC3}"/>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Rumunija</a:t>
                  </a:r>
                </a:p>
              </p:txBody>
            </p:sp>
            <p:sp>
              <p:nvSpPr>
                <p:cNvPr id="24" name="TextBox 23">
                  <a:extLst>
                    <a:ext uri="{FF2B5EF4-FFF2-40B4-BE49-F238E27FC236}">
                      <a16:creationId xmlns:a16="http://schemas.microsoft.com/office/drawing/2014/main" id="{6D87D567-E282-6AB3-0570-E410433D356B}"/>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Vengrija</a:t>
                  </a:r>
                </a:p>
              </p:txBody>
            </p:sp>
            <p:sp>
              <p:nvSpPr>
                <p:cNvPr id="25" name="TextBox 24">
                  <a:extLst>
                    <a:ext uri="{FF2B5EF4-FFF2-40B4-BE49-F238E27FC236}">
                      <a16:creationId xmlns:a16="http://schemas.microsoft.com/office/drawing/2014/main" id="{FB28C1B6-8812-1BAF-0A89-867BE5DC84B9}"/>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Kroatija</a:t>
                  </a:r>
                </a:p>
              </p:txBody>
            </p:sp>
            <p:sp>
              <p:nvSpPr>
                <p:cNvPr id="26" name="TextBox 25">
                  <a:extLst>
                    <a:ext uri="{FF2B5EF4-FFF2-40B4-BE49-F238E27FC236}">
                      <a16:creationId xmlns:a16="http://schemas.microsoft.com/office/drawing/2014/main" id="{9E735B9E-EC5A-1DC8-C2FC-825F8639B094}"/>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Graikija</a:t>
                  </a:r>
                </a:p>
              </p:txBody>
            </p:sp>
            <p:sp>
              <p:nvSpPr>
                <p:cNvPr id="27" name="TextBox 26">
                  <a:extLst>
                    <a:ext uri="{FF2B5EF4-FFF2-40B4-BE49-F238E27FC236}">
                      <a16:creationId xmlns:a16="http://schemas.microsoft.com/office/drawing/2014/main" id="{68A562FF-3A19-F145-6300-6DB2C4465D90}"/>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Italija</a:t>
                  </a:r>
                </a:p>
              </p:txBody>
            </p:sp>
            <p:sp>
              <p:nvSpPr>
                <p:cNvPr id="28" name="TextBox 27">
                  <a:extLst>
                    <a:ext uri="{FF2B5EF4-FFF2-40B4-BE49-F238E27FC236}">
                      <a16:creationId xmlns:a16="http://schemas.microsoft.com/office/drawing/2014/main" id="{479F6849-BA23-462B-BF70-DEF5A1419D6B}"/>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Slovakija</a:t>
                  </a:r>
                </a:p>
              </p:txBody>
            </p:sp>
            <p:sp>
              <p:nvSpPr>
                <p:cNvPr id="29" name="TextBox 28">
                  <a:extLst>
                    <a:ext uri="{FF2B5EF4-FFF2-40B4-BE49-F238E27FC236}">
                      <a16:creationId xmlns:a16="http://schemas.microsoft.com/office/drawing/2014/main" id="{4F09C449-4122-E96B-960F-139134C469B5}"/>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Čekija</a:t>
                  </a:r>
                </a:p>
              </p:txBody>
            </p:sp>
            <p:sp>
              <p:nvSpPr>
                <p:cNvPr id="30" name="TextBox 29">
                  <a:extLst>
                    <a:ext uri="{FF2B5EF4-FFF2-40B4-BE49-F238E27FC236}">
                      <a16:creationId xmlns:a16="http://schemas.microsoft.com/office/drawing/2014/main" id="{0D792119-D619-4C5C-1E26-C91365778AAE}"/>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Lenkija</a:t>
                  </a:r>
                </a:p>
              </p:txBody>
            </p:sp>
            <p:sp>
              <p:nvSpPr>
                <p:cNvPr id="31" name="TextBox 30">
                  <a:extLst>
                    <a:ext uri="{FF2B5EF4-FFF2-40B4-BE49-F238E27FC236}">
                      <a16:creationId xmlns:a16="http://schemas.microsoft.com/office/drawing/2014/main" id="{2799E020-D9F0-BAE0-CB5A-57530099771F}"/>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Prancūzija</a:t>
                  </a:r>
                </a:p>
              </p:txBody>
            </p:sp>
            <p:sp>
              <p:nvSpPr>
                <p:cNvPr id="32" name="TextBox 31">
                  <a:extLst>
                    <a:ext uri="{FF2B5EF4-FFF2-40B4-BE49-F238E27FC236}">
                      <a16:creationId xmlns:a16="http://schemas.microsoft.com/office/drawing/2014/main" id="{EC9CE2F3-A959-020F-3663-5890DCF661EE}"/>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Ispanija</a:t>
                  </a:r>
                </a:p>
              </p:txBody>
            </p:sp>
            <p:sp>
              <p:nvSpPr>
                <p:cNvPr id="34" name="TextBox 33">
                  <a:extLst>
                    <a:ext uri="{FF2B5EF4-FFF2-40B4-BE49-F238E27FC236}">
                      <a16:creationId xmlns:a16="http://schemas.microsoft.com/office/drawing/2014/main" id="{F8C61084-0242-C2AA-CC8D-8E853800E0D6}"/>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Portugalija</a:t>
                  </a:r>
                </a:p>
              </p:txBody>
            </p:sp>
            <p:sp>
              <p:nvSpPr>
                <p:cNvPr id="35" name="TextBox 34">
                  <a:extLst>
                    <a:ext uri="{FF2B5EF4-FFF2-40B4-BE49-F238E27FC236}">
                      <a16:creationId xmlns:a16="http://schemas.microsoft.com/office/drawing/2014/main" id="{A7FA4634-DF71-0AAD-8548-0DB57A94DE33}"/>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Airija</a:t>
                  </a:r>
                </a:p>
              </p:txBody>
            </p:sp>
            <p:sp>
              <p:nvSpPr>
                <p:cNvPr id="36" name="TextBox 35">
                  <a:extLst>
                    <a:ext uri="{FF2B5EF4-FFF2-40B4-BE49-F238E27FC236}">
                      <a16:creationId xmlns:a16="http://schemas.microsoft.com/office/drawing/2014/main" id="{75208CD1-8271-B6F2-11CE-793B0A39BE15}"/>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Belgija</a:t>
                  </a:r>
                </a:p>
              </p:txBody>
            </p:sp>
            <p:sp>
              <p:nvSpPr>
                <p:cNvPr id="37" name="TextBox 36">
                  <a:extLst>
                    <a:ext uri="{FF2B5EF4-FFF2-40B4-BE49-F238E27FC236}">
                      <a16:creationId xmlns:a16="http://schemas.microsoft.com/office/drawing/2014/main" id="{AA32F3A2-E046-4AA4-D4D1-34DE55A80371}"/>
                    </a:ext>
                  </a:extLst>
                </p:cNvPr>
                <p:cNvSpPr txBox="1"/>
                <p:nvPr/>
              </p:nvSpPr>
              <p:spPr>
                <a:xfrm>
                  <a:off x="6197616" y="4865505"/>
                  <a:ext cx="537350" cy="200055"/>
                </a:xfrm>
                <a:prstGeom prst="rect">
                  <a:avLst/>
                </a:prstGeom>
                <a:solidFill>
                  <a:schemeClr val="bg1">
                    <a:alpha val="84000"/>
                  </a:schemeClr>
                </a:solidFill>
                <a:ln>
                  <a:noFill/>
                </a:ln>
              </p:spPr>
              <p:txBody>
                <a:bodyPr wrap="square" rtlCol="0" anchor="ctr">
                  <a:spAutoFit/>
                </a:bodyPr>
                <a:lstStyle/>
                <a:p>
                  <a:pPr algn="ctr"/>
                  <a:r>
                    <a:rPr lang="lt-LT" sz="700" dirty="0">
                      <a:latin typeface="Arial" panose="020B0604020202020204" pitchFamily="34" charset="0"/>
                      <a:cs typeface="Arial" panose="020B0604020202020204" pitchFamily="34" charset="0"/>
                    </a:rPr>
                    <a:t>Slovėnija</a:t>
                  </a:r>
                </a:p>
              </p:txBody>
            </p:sp>
            <p:sp>
              <p:nvSpPr>
                <p:cNvPr id="38" name="TextBox 37">
                  <a:extLst>
                    <a:ext uri="{FF2B5EF4-FFF2-40B4-BE49-F238E27FC236}">
                      <a16:creationId xmlns:a16="http://schemas.microsoft.com/office/drawing/2014/main" id="{F4B471E1-040C-4559-99E7-B43E942DE5FC}"/>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Bulgarija</a:t>
                  </a:r>
                </a:p>
              </p:txBody>
            </p:sp>
            <p:sp>
              <p:nvSpPr>
                <p:cNvPr id="39" name="TextBox 38">
                  <a:extLst>
                    <a:ext uri="{FF2B5EF4-FFF2-40B4-BE49-F238E27FC236}">
                      <a16:creationId xmlns:a16="http://schemas.microsoft.com/office/drawing/2014/main" id="{EE6E8578-87DD-F3F1-2120-1A9296C09B32}"/>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Vokietija</a:t>
                  </a:r>
                </a:p>
              </p:txBody>
            </p:sp>
            <p:sp>
              <p:nvSpPr>
                <p:cNvPr id="40" name="TextBox 39">
                  <a:extLst>
                    <a:ext uri="{FF2B5EF4-FFF2-40B4-BE49-F238E27FC236}">
                      <a16:creationId xmlns:a16="http://schemas.microsoft.com/office/drawing/2014/main" id="{2E75E307-429A-F63B-F6DA-029DEF48162C}"/>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Austrija</a:t>
                  </a:r>
                </a:p>
              </p:txBody>
            </p:sp>
            <p:sp>
              <p:nvSpPr>
                <p:cNvPr id="41" name="TextBox 40">
                  <a:extLst>
                    <a:ext uri="{FF2B5EF4-FFF2-40B4-BE49-F238E27FC236}">
                      <a16:creationId xmlns:a16="http://schemas.microsoft.com/office/drawing/2014/main" id="{D549E443-49CE-7D8B-A7C5-45CFF3FA128D}"/>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Nyderlandai</a:t>
                  </a:r>
                </a:p>
              </p:txBody>
            </p:sp>
            <p:sp>
              <p:nvSpPr>
                <p:cNvPr id="42" name="TextBox 41">
                  <a:extLst>
                    <a:ext uri="{FF2B5EF4-FFF2-40B4-BE49-F238E27FC236}">
                      <a16:creationId xmlns:a16="http://schemas.microsoft.com/office/drawing/2014/main" id="{D4FB6BFF-335C-1328-F0E5-7A25851825C0}"/>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Danija</a:t>
                  </a:r>
                </a:p>
              </p:txBody>
            </p:sp>
            <p:sp>
              <p:nvSpPr>
                <p:cNvPr id="43" name="TextBox 42">
                  <a:extLst>
                    <a:ext uri="{FF2B5EF4-FFF2-40B4-BE49-F238E27FC236}">
                      <a16:creationId xmlns:a16="http://schemas.microsoft.com/office/drawing/2014/main" id="{3296C1E2-59EB-9C07-69A4-24B8778496AC}"/>
                    </a:ext>
                  </a:extLst>
                </p:cNvPr>
                <p:cNvSpPr txBox="1"/>
                <p:nvPr/>
              </p:nvSpPr>
              <p:spPr>
                <a:xfrm>
                  <a:off x="5600119" y="4353198"/>
                  <a:ext cx="704874" cy="200055"/>
                </a:xfrm>
                <a:prstGeom prst="rect">
                  <a:avLst/>
                </a:prstGeom>
                <a:solidFill>
                  <a:schemeClr val="bg1">
                    <a:alpha val="84000"/>
                  </a:schemeClr>
                </a:solidFill>
                <a:ln>
                  <a:noFill/>
                </a:ln>
              </p:spPr>
              <p:txBody>
                <a:bodyPr wrap="square" rtlCol="0" anchor="ctr">
                  <a:spAutoFit/>
                </a:bodyPr>
                <a:lstStyle/>
                <a:p>
                  <a:pPr algn="ctr"/>
                  <a:r>
                    <a:rPr lang="lt-LT" sz="700" dirty="0">
                      <a:latin typeface="Arial" panose="020B0604020202020204" pitchFamily="34" charset="0"/>
                      <a:cs typeface="Arial" panose="020B0604020202020204" pitchFamily="34" charset="0"/>
                    </a:rPr>
                    <a:t>Liuksemburgas</a:t>
                  </a:r>
                </a:p>
              </p:txBody>
            </p:sp>
            <p:sp>
              <p:nvSpPr>
                <p:cNvPr id="44" name="TextBox 43">
                  <a:extLst>
                    <a:ext uri="{FF2B5EF4-FFF2-40B4-BE49-F238E27FC236}">
                      <a16:creationId xmlns:a16="http://schemas.microsoft.com/office/drawing/2014/main" id="{7D303625-8B72-331F-0FFC-953CDAA33D14}"/>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lt-LT" sz="700" dirty="0">
                      <a:latin typeface="Arial" panose="020B0604020202020204" pitchFamily="34" charset="0"/>
                      <a:cs typeface="Arial" panose="020B0604020202020204" pitchFamily="34" charset="0"/>
                    </a:rPr>
                    <a:t>Kipras</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lt-LT"/>
              <a:t>1952–1992 m.</a:t>
            </a:r>
          </a:p>
          <a:p>
            <a:pPr lvl="1"/>
            <a:endParaRPr lang="es-ES" dirty="0"/>
          </a:p>
          <a:p>
            <a:pPr lvl="1" algn="ctr"/>
            <a:r>
              <a:rPr lang="lt-LT"/>
              <a:t>Prisijungia daugiau šalių ir bendras darbas apima vis daugiau klausimų</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lt-LT"/>
              <a:t>1945 m.</a:t>
            </a:r>
          </a:p>
          <a:p>
            <a:pPr lvl="1" algn="ctr"/>
            <a:endParaRPr lang="es-ES" dirty="0"/>
          </a:p>
          <a:p>
            <a:pPr lvl="1" algn="ctr"/>
            <a:r>
              <a:rPr lang="lt-LT"/>
              <a:t>„Daugiau niekada!“</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lt-LT"/>
              <a:t>1951 m./1952 m.</a:t>
            </a:r>
          </a:p>
          <a:p>
            <a:pPr lvl="1"/>
            <a:endParaRPr lang="es-ES" dirty="0"/>
          </a:p>
          <a:p>
            <a:pPr lvl="1" algn="ctr"/>
            <a:r>
              <a:rPr lang="lt-LT"/>
              <a:t>Europos anglių ir plieno bendrija</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lt-LT"/>
              <a:t>Europos Sąjungos kilmė</a:t>
            </a:r>
          </a:p>
          <a:p>
            <a:pPr>
              <a:lnSpc>
                <a:spcPts val="3000"/>
              </a:lnSpc>
            </a:pPr>
            <a:r>
              <a:rPr lang="lt-LT">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a:t>1992 m./1993 m.</a:t>
            </a:r>
          </a:p>
          <a:p>
            <a:pPr lvl="1" algn="ctr"/>
            <a:endParaRPr lang="es-ES" dirty="0"/>
          </a:p>
          <a:p>
            <a:pPr lvl="1" algn="ctr"/>
            <a:r>
              <a:rPr lang="lt-LT"/>
              <a:t>Mastrichto sutartis: Europos Sąjunga</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a:t>1993 m. </a:t>
            </a:r>
            <a:r>
              <a:rPr lang="lt-LT">
                <a:sym typeface="Wingdings" panose="05000000000000000000" pitchFamily="2" charset="2"/>
              </a:rPr>
              <a:t></a:t>
            </a:r>
          </a:p>
          <a:p>
            <a:pPr algn="ctr"/>
            <a:endParaRPr lang="es-ES" dirty="0"/>
          </a:p>
          <a:p>
            <a:pPr lvl="1" algn="ctr"/>
            <a:r>
              <a:rPr lang="lt-LT"/>
              <a:t>Dirbama drauge vis daugiau ir daugiau – šiuo metu ES priklauso 27 valstybės narės</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lt-LT"/>
              <a:t>ES institucijos</a:t>
            </a:r>
          </a:p>
          <a:p>
            <a:pPr>
              <a:lnSpc>
                <a:spcPts val="3000"/>
              </a:lnSpc>
            </a:pPr>
            <a:r>
              <a:rPr lang="lt-LT">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5" name="Picture 4">
            <a:extLst>
              <a:ext uri="{FF2B5EF4-FFF2-40B4-BE49-F238E27FC236}">
                <a16:creationId xmlns:a16="http://schemas.microsoft.com/office/drawing/2014/main" id="{70E0C1E3-837B-6D6E-4814-5F71E36D93B3}"/>
              </a:ext>
            </a:extLst>
          </p:cNvPr>
          <p:cNvPicPr>
            <a:picLocks noChangeAspect="1"/>
          </p:cNvPicPr>
          <p:nvPr/>
        </p:nvPicPr>
        <p:blipFill>
          <a:blip r:embed="rId4"/>
          <a:stretch>
            <a:fillRect/>
          </a:stretch>
        </p:blipFill>
        <p:spPr>
          <a:xfrm>
            <a:off x="1694753" y="1719072"/>
            <a:ext cx="2323946" cy="1834983"/>
          </a:xfrm>
          <a:prstGeom prst="rect">
            <a:avLst/>
          </a:prstGeom>
        </p:spPr>
      </p:pic>
      <p:pic>
        <p:nvPicPr>
          <p:cNvPr id="8" name="Picture 7">
            <a:extLst>
              <a:ext uri="{FF2B5EF4-FFF2-40B4-BE49-F238E27FC236}">
                <a16:creationId xmlns:a16="http://schemas.microsoft.com/office/drawing/2014/main" id="{A6A0BCE8-2A65-ED88-6017-4BC626409C66}"/>
              </a:ext>
            </a:extLst>
          </p:cNvPr>
          <p:cNvPicPr>
            <a:picLocks noChangeAspect="1"/>
          </p:cNvPicPr>
          <p:nvPr/>
        </p:nvPicPr>
        <p:blipFill>
          <a:blip r:embed="rId5"/>
          <a:stretch>
            <a:fillRect/>
          </a:stretch>
        </p:blipFill>
        <p:spPr>
          <a:xfrm>
            <a:off x="7471277" y="1810425"/>
            <a:ext cx="2766331" cy="1834983"/>
          </a:xfrm>
          <a:prstGeom prst="rect">
            <a:avLst/>
          </a:prstGeom>
        </p:spPr>
      </p:pic>
      <p:pic>
        <p:nvPicPr>
          <p:cNvPr id="9" name="Picture 8">
            <a:extLst>
              <a:ext uri="{FF2B5EF4-FFF2-40B4-BE49-F238E27FC236}">
                <a16:creationId xmlns:a16="http://schemas.microsoft.com/office/drawing/2014/main" id="{27F9BB3F-12BE-F081-C3AB-494BAD8C07CF}"/>
              </a:ext>
            </a:extLst>
          </p:cNvPr>
          <p:cNvPicPr>
            <a:picLocks noChangeAspect="1"/>
          </p:cNvPicPr>
          <p:nvPr/>
        </p:nvPicPr>
        <p:blipFill>
          <a:blip r:embed="rId6"/>
          <a:stretch>
            <a:fillRect/>
          </a:stretch>
        </p:blipFill>
        <p:spPr>
          <a:xfrm>
            <a:off x="7689531" y="4159249"/>
            <a:ext cx="2766331" cy="1834983"/>
          </a:xfrm>
          <a:prstGeom prst="rect">
            <a:avLst/>
          </a:prstGeom>
        </p:spPr>
      </p:pic>
      <p:pic>
        <p:nvPicPr>
          <p:cNvPr id="11" name="Picture 10">
            <a:extLst>
              <a:ext uri="{FF2B5EF4-FFF2-40B4-BE49-F238E27FC236}">
                <a16:creationId xmlns:a16="http://schemas.microsoft.com/office/drawing/2014/main" id="{AFCF0954-E20A-FB44-500F-36D3C799501A}"/>
              </a:ext>
            </a:extLst>
          </p:cNvPr>
          <p:cNvPicPr>
            <a:picLocks noChangeAspect="1"/>
          </p:cNvPicPr>
          <p:nvPr/>
        </p:nvPicPr>
        <p:blipFill>
          <a:blip r:embed="rId7"/>
          <a:stretch>
            <a:fillRect/>
          </a:stretch>
        </p:blipFill>
        <p:spPr>
          <a:xfrm>
            <a:off x="1694753" y="4278631"/>
            <a:ext cx="2474911" cy="1834983"/>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lt-LT"/>
              <a:t>Europos teisės aktai</a:t>
            </a:r>
          </a:p>
          <a:p>
            <a:pPr>
              <a:lnSpc>
                <a:spcPts val="3000"/>
              </a:lnSpc>
            </a:pPr>
            <a:r>
              <a:rPr lang="lt-LT">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lt-LT" sz="1100" b="1">
                <a:solidFill>
                  <a:srgbClr val="1C45EF"/>
                </a:solidFill>
                <a:latin typeface="Source Sans 3" panose="020B0303030403020204" pitchFamily="34" charset="0"/>
                <a:cs typeface="Arial" panose="020B0604020202020204" pitchFamily="34" charset="0"/>
              </a:rPr>
              <a:t>Pasiūlymas</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lt-LT" sz="1400" b="1">
                <a:solidFill>
                  <a:srgbClr val="404A52"/>
                </a:solidFill>
                <a:latin typeface="Source Sans 3" panose="020B0303030403020204" pitchFamily="34" charset="0"/>
                <a:ea typeface="Arial" charset="0"/>
                <a:cs typeface="Arial" panose="020B0604020202020204" pitchFamily="34" charset="0"/>
              </a:rPr>
              <a:t>Europos Komisija</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lt-LT" sz="1400" b="1">
                <a:solidFill>
                  <a:srgbClr val="1C45EF"/>
                </a:solidFill>
                <a:latin typeface="Source Sans 3" panose="020B0303030403020204" pitchFamily="34" charset="0"/>
                <a:ea typeface="Arial" charset="0"/>
                <a:cs typeface="Arial" panose="020B0604020202020204" pitchFamily="34" charset="0"/>
              </a:rPr>
              <a:t>Politinės gairės</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310682" y="3252764"/>
            <a:ext cx="1641136"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lt-LT" sz="1400" b="1">
                <a:solidFill>
                  <a:srgbClr val="404A52"/>
                </a:solidFill>
                <a:latin typeface="Source Sans 3" panose="020B0303030403020204" pitchFamily="34" charset="0"/>
                <a:ea typeface="Arial" charset="0"/>
                <a:cs typeface="Arial" panose="020B0604020202020204" pitchFamily="34" charset="0"/>
              </a:rPr>
              <a:t>Europos Sąjungos Taryba</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lt-LT" sz="1400" b="1">
                <a:solidFill>
                  <a:srgbClr val="404A52"/>
                </a:solidFill>
                <a:latin typeface="Source Sans 3" panose="020B0303030403020204" pitchFamily="34" charset="0"/>
                <a:ea typeface="Arial" charset="0"/>
                <a:cs typeface="Arial" panose="020B0604020202020204" pitchFamily="34" charset="0"/>
              </a:rPr>
              <a:t>Europos Parlamentas</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lt-LT" sz="1100" b="1">
                <a:solidFill>
                  <a:srgbClr val="1C45EF"/>
                </a:solidFill>
                <a:latin typeface="Source Sans 3" panose="020B0303030403020204" pitchFamily="34" charset="0"/>
                <a:cs typeface="Arial" panose="020B0604020202020204" pitchFamily="34" charset="0"/>
              </a:rPr>
              <a:t>Priėmimas</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lt-LT" sz="1400" b="1">
                <a:solidFill>
                  <a:srgbClr val="404A52"/>
                </a:solidFill>
                <a:latin typeface="Source Sans 3" panose="020B0303030403020204" pitchFamily="34" charset="0"/>
                <a:ea typeface="Arial" charset="0"/>
                <a:cs typeface="Arial" panose="020B0604020202020204" pitchFamily="34" charset="0"/>
              </a:rPr>
              <a:t>Europos Vadovų Taryba</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lt-LT" sz="1200" b="0">
                <a:latin typeface="Source Sans 3" panose="020B0303030403020204" pitchFamily="34" charset="0"/>
              </a:rPr>
              <a:t>Abi institucijos svarsto siūlomus teisės aktus, juos iš dalies keičia ir dėl jų balsuoja.</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lt-LT"/>
              <a:t>LIETUVA EUROPOS SĄJUNGOJE</a:t>
            </a:r>
          </a:p>
          <a:p>
            <a:pPr>
              <a:lnSpc>
                <a:spcPts val="3000"/>
              </a:lnSpc>
            </a:pPr>
            <a:r>
              <a:rPr lang="lt-LT">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lt-LT" sz="2200" b="0">
                <a:solidFill>
                  <a:srgbClr val="010101"/>
                </a:solidFill>
                <a:latin typeface="Source Sans 3" panose="020B0303030403020204" pitchFamily="34" charset="0"/>
                <a:sym typeface="Wingdings" panose="05000000000000000000" pitchFamily="2" charset="2"/>
              </a:rPr>
              <a:t> Į Europos Sąjungą įstojome </a:t>
            </a:r>
            <a:r>
              <a:rPr lang="lt-LT" sz="2200">
                <a:solidFill>
                  <a:srgbClr val="010101"/>
                </a:solidFill>
                <a:latin typeface="Source Sans 3" panose="020B0303030403020204" pitchFamily="34" charset="0"/>
                <a:sym typeface="Wingdings" panose="05000000000000000000" pitchFamily="2" charset="2"/>
              </a:rPr>
              <a:t>[metai].</a:t>
            </a:r>
            <a:br>
              <a:rPr lang="lt-LT" sz="2200" b="0">
                <a:solidFill>
                  <a:srgbClr val="010101"/>
                </a:solidFill>
                <a:latin typeface="Source Sans 3" panose="020B0303030403020204" pitchFamily="34" charset="0"/>
                <a:sym typeface="Wingdings" panose="05000000000000000000" pitchFamily="2" charset="2"/>
              </a:rPr>
            </a:br>
            <a:endParaRPr lang="lt-LT" sz="2200" b="0">
              <a:solidFill>
                <a:srgbClr val="010101"/>
              </a:solidFill>
              <a:latin typeface="Source Sans 3" panose="020B0303030403020204" pitchFamily="34" charset="0"/>
              <a:sym typeface="Wingdings" panose="05000000000000000000" pitchFamily="2" charset="2"/>
            </a:endParaRPr>
          </a:p>
          <a:p>
            <a:pPr>
              <a:lnSpc>
                <a:spcPct val="100000"/>
              </a:lnSpc>
            </a:pPr>
            <a:r>
              <a:rPr lang="lt-LT" sz="2200" b="0">
                <a:solidFill>
                  <a:srgbClr val="010101"/>
                </a:solidFill>
                <a:latin typeface="Source Sans 3" panose="020B0303030403020204" pitchFamily="34" charset="0"/>
                <a:sym typeface="Wingdings" panose="05000000000000000000" pitchFamily="2" charset="2"/>
              </a:rPr>
              <a:t> Europos Parlamente turime </a:t>
            </a:r>
            <a:r>
              <a:rPr lang="lt-LT" sz="2200">
                <a:solidFill>
                  <a:srgbClr val="010101"/>
                </a:solidFill>
                <a:latin typeface="Source Sans 3" panose="020B0303030403020204" pitchFamily="34" charset="0"/>
                <a:sym typeface="Wingdings" panose="05000000000000000000" pitchFamily="2" charset="2"/>
              </a:rPr>
              <a:t>[skaičius] </a:t>
            </a:r>
            <a:r>
              <a:rPr lang="lt-LT" sz="2200" b="0">
                <a:solidFill>
                  <a:srgbClr val="010101"/>
                </a:solidFill>
                <a:latin typeface="Source Sans 3" panose="020B0303030403020204" pitchFamily="34" charset="0"/>
                <a:sym typeface="Wingdings" panose="05000000000000000000" pitchFamily="2" charset="2"/>
              </a:rPr>
              <a:t>vietų.</a:t>
            </a:r>
            <a:br>
              <a:rPr lang="lt-LT" sz="2200" b="0">
                <a:solidFill>
                  <a:srgbClr val="010101"/>
                </a:solidFill>
                <a:latin typeface="Source Sans 3" panose="020B0303030403020204" pitchFamily="34" charset="0"/>
                <a:sym typeface="Wingdings" panose="05000000000000000000" pitchFamily="2" charset="2"/>
              </a:rPr>
            </a:br>
            <a:endParaRPr lang="lt-LT" sz="2200" b="0">
              <a:solidFill>
                <a:srgbClr val="010101"/>
              </a:solidFill>
              <a:latin typeface="Source Sans 3" panose="020B0303030403020204" pitchFamily="34" charset="0"/>
              <a:sym typeface="Wingdings" panose="05000000000000000000" pitchFamily="2" charset="2"/>
            </a:endParaRPr>
          </a:p>
          <a:p>
            <a:pPr>
              <a:lnSpc>
                <a:spcPct val="100000"/>
              </a:lnSpc>
            </a:pPr>
            <a:r>
              <a:rPr lang="lt-LT" sz="2200" b="0">
                <a:solidFill>
                  <a:srgbClr val="010101"/>
                </a:solidFill>
                <a:latin typeface="Source Sans 3" panose="020B0303030403020204" pitchFamily="34" charset="0"/>
                <a:sym typeface="Wingdings" panose="05000000000000000000" pitchFamily="2" charset="2"/>
              </a:rPr>
              <a:t> Europos Komisijos narys iš mūsų šalies yra </a:t>
            </a:r>
            <a:r>
              <a:rPr lang="lt-LT" sz="2200">
                <a:solidFill>
                  <a:srgbClr val="010101"/>
                </a:solidFill>
                <a:latin typeface="Source Sans 3" panose="020B0303030403020204" pitchFamily="34" charset="0"/>
                <a:sym typeface="Wingdings" panose="05000000000000000000" pitchFamily="2" charset="2"/>
              </a:rPr>
              <a:t>[vardas, pavardė]</a:t>
            </a:r>
            <a:r>
              <a:rPr lang="lt-LT" sz="2200" b="0">
                <a:solidFill>
                  <a:srgbClr val="010101"/>
                </a:solidFill>
                <a:latin typeface="Source Sans 3" panose="020B0303030403020204" pitchFamily="34" charset="0"/>
                <a:sym typeface="Wingdings" panose="05000000000000000000" pitchFamily="2" charset="2"/>
              </a:rPr>
              <a:t>;</a:t>
            </a:r>
            <a:r>
              <a:rPr lang="lt-LT" sz="2200">
                <a:solidFill>
                  <a:srgbClr val="010101"/>
                </a:solidFill>
                <a:latin typeface="Source Sans 3" panose="020B0303030403020204" pitchFamily="34" charset="0"/>
                <a:sym typeface="Wingdings" panose="05000000000000000000" pitchFamily="2" charset="2"/>
              </a:rPr>
              <a:t> </a:t>
            </a:r>
            <a:r>
              <a:rPr lang="lt-LT" sz="2200" b="0">
                <a:solidFill>
                  <a:srgbClr val="010101"/>
                </a:solidFill>
                <a:latin typeface="Source Sans 3" panose="020B0303030403020204" pitchFamily="34" charset="0"/>
                <a:sym typeface="Wingdings" panose="05000000000000000000" pitchFamily="2" charset="2"/>
              </a:rPr>
              <a:t>jis yra atsakingas už </a:t>
            </a:r>
            <a:r>
              <a:rPr lang="lt-LT" sz="2200">
                <a:solidFill>
                  <a:srgbClr val="010101"/>
                </a:solidFill>
                <a:latin typeface="Source Sans 3" panose="020B0303030403020204" pitchFamily="34" charset="0"/>
                <a:sym typeface="Wingdings" panose="05000000000000000000" pitchFamily="2" charset="2"/>
              </a:rPr>
              <a:t>[politikos sritis]</a:t>
            </a:r>
            <a:r>
              <a:rPr lang="lt-LT" sz="2200" b="0">
                <a:solidFill>
                  <a:srgbClr val="010101"/>
                </a:solidFill>
                <a:latin typeface="Source Sans 3" panose="020B0303030403020204" pitchFamily="34" charset="0"/>
                <a:sym typeface="Wingdings" panose="05000000000000000000" pitchFamily="2" charset="2"/>
              </a:rPr>
              <a:t>.</a:t>
            </a:r>
            <a:br>
              <a:rPr lang="lt-LT" sz="2200" b="0">
                <a:solidFill>
                  <a:srgbClr val="010101"/>
                </a:solidFill>
                <a:latin typeface="Source Sans 3" panose="020B0303030403020204" pitchFamily="34" charset="0"/>
                <a:sym typeface="Wingdings" panose="05000000000000000000" pitchFamily="2" charset="2"/>
              </a:rPr>
            </a:br>
            <a:endParaRPr lang="lt-LT" sz="2200" b="0">
              <a:solidFill>
                <a:srgbClr val="010101"/>
              </a:solidFill>
              <a:latin typeface="Source Sans 3" panose="020B0303030403020204" pitchFamily="34" charset="0"/>
              <a:sym typeface="Wingdings" panose="05000000000000000000" pitchFamily="2" charset="2"/>
            </a:endParaRPr>
          </a:p>
          <a:p>
            <a:pPr>
              <a:lnSpc>
                <a:spcPct val="100000"/>
              </a:lnSpc>
            </a:pPr>
            <a:r>
              <a:rPr lang="lt-LT" sz="2200" b="0">
                <a:solidFill>
                  <a:srgbClr val="010101"/>
                </a:solidFill>
                <a:latin typeface="Source Sans 3" panose="020B0303030403020204" pitchFamily="34" charset="0"/>
                <a:sym typeface="Wingdings" panose="05000000000000000000" pitchFamily="2" charset="2"/>
              </a:rPr>
              <a:t> Mūsų ministrai </a:t>
            </a:r>
            <a:r>
              <a:rPr lang="lt-LT" sz="2200">
                <a:solidFill>
                  <a:srgbClr val="010101"/>
                </a:solidFill>
                <a:latin typeface="Source Sans 3" panose="020B0303030403020204" pitchFamily="34" charset="0"/>
                <a:sym typeface="Wingdings" panose="05000000000000000000" pitchFamily="2" charset="2"/>
              </a:rPr>
              <a:t>[vardas, pavardė ir pareigos ministerijoje] </a:t>
            </a:r>
            <a:r>
              <a:rPr lang="lt-LT" sz="2200" b="0">
                <a:solidFill>
                  <a:srgbClr val="010101"/>
                </a:solidFill>
                <a:latin typeface="Source Sans 3" panose="020B0303030403020204" pitchFamily="34" charset="0"/>
                <a:sym typeface="Wingdings" panose="05000000000000000000" pitchFamily="2" charset="2"/>
              </a:rPr>
              <a:t>ir </a:t>
            </a:r>
            <a:r>
              <a:rPr lang="lt-LT" sz="2200">
                <a:solidFill>
                  <a:srgbClr val="010101"/>
                </a:solidFill>
                <a:latin typeface="Source Sans 3" panose="020B0303030403020204" pitchFamily="34" charset="0"/>
                <a:sym typeface="Wingdings" panose="05000000000000000000" pitchFamily="2" charset="2"/>
              </a:rPr>
              <a:t>[vardas, pavardė ir pareigos ministerijoje] </a:t>
            </a:r>
            <a:r>
              <a:rPr lang="lt-LT" sz="2200" b="0">
                <a:solidFill>
                  <a:srgbClr val="010101"/>
                </a:solidFill>
                <a:latin typeface="Source Sans 3" panose="020B0303030403020204" pitchFamily="34" charset="0"/>
                <a:sym typeface="Wingdings" panose="05000000000000000000" pitchFamily="2" charset="2"/>
              </a:rPr>
              <a:t>dažnai dirba kartu su kitais, spręsdami ES klausimus. Europos Sąjungos Taryboje jie susitinka su kolegomis iš kitų valstybių narių. </a:t>
            </a:r>
            <a:br>
              <a:rPr lang="lt-LT" sz="2200" b="0">
                <a:solidFill>
                  <a:srgbClr val="010101"/>
                </a:solidFill>
                <a:latin typeface="Source Sans 3" panose="020B0303030403020204" pitchFamily="34" charset="0"/>
                <a:sym typeface="Wingdings" panose="05000000000000000000" pitchFamily="2" charset="2"/>
              </a:rPr>
            </a:br>
            <a:endParaRPr lang="lt-LT" sz="2200" b="0">
              <a:solidFill>
                <a:srgbClr val="010101"/>
              </a:solidFill>
              <a:latin typeface="Source Sans 3" panose="020B0303030403020204" pitchFamily="34" charset="0"/>
              <a:sym typeface="Wingdings" panose="05000000000000000000" pitchFamily="2" charset="2"/>
            </a:endParaRPr>
          </a:p>
          <a:p>
            <a:pPr>
              <a:lnSpc>
                <a:spcPct val="100000"/>
              </a:lnSpc>
            </a:pPr>
            <a:r>
              <a:rPr lang="lt-LT" sz="2200" b="0">
                <a:solidFill>
                  <a:srgbClr val="010101"/>
                </a:solidFill>
                <a:latin typeface="Source Sans 3" panose="020B0303030403020204" pitchFamily="34" charset="0"/>
                <a:sym typeface="Wingdings" panose="05000000000000000000" pitchFamily="2" charset="2"/>
              </a:rPr>
              <a:t> Mūsų</a:t>
            </a:r>
            <a:r>
              <a:rPr lang="lt-LT" sz="2200">
                <a:solidFill>
                  <a:srgbClr val="010101"/>
                </a:solidFill>
                <a:latin typeface="Source Sans 3" panose="020B0303030403020204" pitchFamily="34" charset="0"/>
                <a:sym typeface="Wingdings" panose="05000000000000000000" pitchFamily="2" charset="2"/>
              </a:rPr>
              <a:t> valstybės / vyriausybės vadovas [vardas, pavardė] </a:t>
            </a:r>
            <a:r>
              <a:rPr lang="lt-LT" sz="2200" b="0">
                <a:solidFill>
                  <a:srgbClr val="010101"/>
                </a:solidFill>
                <a:latin typeface="Source Sans 3" panose="020B0303030403020204" pitchFamily="34" charset="0"/>
                <a:sym typeface="Wingdings" panose="05000000000000000000" pitchFamily="2" charset="2"/>
              </a:rPr>
              <a:t>dalyvauja ES aukščiausiojo lygio susitikimuose kaip Europos Vadovų Tarybos narys.</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lt-LT"/>
              <a:t>[REGIONO PAVADINIMAS] Europos Sąjungoje</a:t>
            </a:r>
          </a:p>
          <a:p>
            <a:pPr>
              <a:lnSpc>
                <a:spcPts val="3000"/>
              </a:lnSpc>
            </a:pPr>
            <a:r>
              <a:rPr lang="lt-LT">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29297"/>
            <a:ext cx="4125172" cy="3393807"/>
          </a:xfrm>
        </p:spPr>
        <p:txBody>
          <a:bodyPr/>
          <a:lstStyle/>
          <a:p>
            <a:pPr algn="ctr"/>
            <a:endParaRPr lang="en-GB" dirty="0"/>
          </a:p>
          <a:p>
            <a:pPr algn="ctr"/>
            <a:endParaRPr lang="en-GB" dirty="0"/>
          </a:p>
          <a:p>
            <a:pPr algn="ctr"/>
            <a:endParaRPr lang="en-GB" dirty="0"/>
          </a:p>
          <a:p>
            <a:pPr algn="ctr"/>
            <a:endParaRPr lang="en-GB" dirty="0"/>
          </a:p>
          <a:p>
            <a:pPr algn="ctr"/>
            <a:r>
              <a:rPr lang="lt-LT" dirty="0"/>
              <a:t>[Projekto ekrano kopija]</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3262198"/>
            <a:ext cx="4127350" cy="834314"/>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170688" y="5582995"/>
            <a:ext cx="6137122" cy="369332"/>
          </a:xfrm>
          <a:prstGeom prst="rect">
            <a:avLst/>
          </a:prstGeom>
          <a:noFill/>
        </p:spPr>
        <p:txBody>
          <a:bodyPr wrap="square">
            <a:spAutoFit/>
          </a:bodyPr>
          <a:lstStyle/>
          <a:p>
            <a:pPr algn="ctr"/>
            <a:r>
              <a:rPr lang="lt-LT" dirty="0"/>
              <a:t>[Projekto aprašymas vienu trumpu sakiniu]</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5925312" cy="369332"/>
          </a:xfrm>
          <a:prstGeom prst="rect">
            <a:avLst/>
          </a:prstGeom>
          <a:noFill/>
        </p:spPr>
        <p:txBody>
          <a:bodyPr wrap="square">
            <a:spAutoFit/>
          </a:bodyPr>
          <a:lstStyle/>
          <a:p>
            <a:pPr algn="ctr"/>
            <a:r>
              <a:rPr lang="lt-LT" dirty="0"/>
              <a:t>[Projekto aprašymas vienu trumpu sakiniu]</a:t>
            </a:r>
          </a:p>
        </p:txBody>
      </p:sp>
      <p:sp>
        <p:nvSpPr>
          <p:cNvPr id="4" name="TextBox 3">
            <a:extLst>
              <a:ext uri="{FF2B5EF4-FFF2-40B4-BE49-F238E27FC236}">
                <a16:creationId xmlns:a16="http://schemas.microsoft.com/office/drawing/2014/main" id="{576C58E2-A4C1-0D66-524E-18E3FCFA74E3}"/>
              </a:ext>
            </a:extLst>
          </p:cNvPr>
          <p:cNvSpPr txBox="1"/>
          <p:nvPr/>
        </p:nvSpPr>
        <p:spPr>
          <a:xfrm>
            <a:off x="7242048" y="3193250"/>
            <a:ext cx="3621024" cy="369332"/>
          </a:xfrm>
          <a:prstGeom prst="rect">
            <a:avLst/>
          </a:prstGeom>
          <a:noFill/>
        </p:spPr>
        <p:txBody>
          <a:bodyPr wrap="square">
            <a:spAutoFit/>
          </a:bodyPr>
          <a:lstStyle/>
          <a:p>
            <a:pPr algn="ctr"/>
            <a:r>
              <a:rPr lang="lt-LT" dirty="0"/>
              <a:t>[</a:t>
            </a:r>
            <a:r>
              <a:rPr lang="lt-LT" b="1" dirty="0"/>
              <a:t>Projekto</a:t>
            </a:r>
            <a:r>
              <a:rPr lang="lt-LT" dirty="0"/>
              <a:t> </a:t>
            </a:r>
            <a:r>
              <a:rPr lang="lt-LT" b="1" dirty="0"/>
              <a:t>ekrano</a:t>
            </a:r>
            <a:r>
              <a:rPr lang="lt-LT" dirty="0"/>
              <a:t> </a:t>
            </a:r>
            <a:r>
              <a:rPr lang="lt-LT" b="1" dirty="0"/>
              <a:t>kopija</a:t>
            </a:r>
            <a:r>
              <a:rPr lang="lt-LT" dirty="0"/>
              <a:t>]</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lt-LT"/>
              <a:t>Dabartinės aktualijos</a:t>
            </a:r>
          </a:p>
          <a:p>
            <a:pPr>
              <a:lnSpc>
                <a:spcPts val="3000"/>
              </a:lnSpc>
            </a:pPr>
            <a:r>
              <a:rPr lang="lt-LT">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a:solidFill>
                  <a:srgbClr val="404A52"/>
                </a:solidFill>
              </a:rPr>
              <a:t>[Naujienų straipsnio ekrano kopija]</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lt-LT"/>
              <a:t>Anksčiau ir dabar</a:t>
            </a:r>
          </a:p>
          <a:p>
            <a:pPr>
              <a:lnSpc>
                <a:spcPts val="3000"/>
              </a:lnSpc>
            </a:pPr>
            <a:r>
              <a:rPr lang="lt-LT">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lt-LT" sz="2400">
                <a:solidFill>
                  <a:schemeClr val="accent6"/>
                </a:solidFill>
              </a:rPr>
              <a:t>Darbas ir studijos užsienyje</a:t>
            </a:r>
          </a:p>
          <a:p>
            <a:pPr>
              <a:lnSpc>
                <a:spcPct val="150000"/>
              </a:lnSpc>
              <a:buFont typeface="System Font Regular"/>
              <a:buChar char="→"/>
            </a:pPr>
            <a:r>
              <a:rPr lang="lt-LT" sz="2400">
                <a:solidFill>
                  <a:schemeClr val="accent6"/>
                </a:solidFill>
              </a:rPr>
              <a:t>Kelionės / turizmas</a:t>
            </a:r>
          </a:p>
          <a:p>
            <a:pPr>
              <a:lnSpc>
                <a:spcPct val="150000"/>
              </a:lnSpc>
              <a:buFont typeface="System Font Regular"/>
              <a:buChar char="→"/>
            </a:pPr>
            <a:r>
              <a:rPr lang="lt-LT" sz="2400">
                <a:solidFill>
                  <a:schemeClr val="accent6"/>
                </a:solidFill>
              </a:rPr>
              <a:t>Taika</a:t>
            </a:r>
          </a:p>
          <a:p>
            <a:pPr>
              <a:lnSpc>
                <a:spcPct val="150000"/>
              </a:lnSpc>
              <a:buFont typeface="System Font Regular"/>
              <a:buChar char="→"/>
            </a:pPr>
            <a:r>
              <a:rPr lang="lt-LT" sz="2400">
                <a:solidFill>
                  <a:schemeClr val="accent6"/>
                </a:solidFill>
              </a:rPr>
              <a:t>Infrastruktūra</a:t>
            </a:r>
          </a:p>
          <a:p>
            <a:pPr>
              <a:lnSpc>
                <a:spcPct val="150000"/>
              </a:lnSpc>
              <a:buFont typeface="System Font Regular"/>
              <a:buChar char="→"/>
            </a:pPr>
            <a:r>
              <a:rPr lang="lt-LT" sz="2400">
                <a:solidFill>
                  <a:schemeClr val="accent6"/>
                </a:solidFill>
              </a:rPr>
              <a:t>Bendroji rinka</a:t>
            </a:r>
          </a:p>
          <a:p>
            <a:pPr>
              <a:lnSpc>
                <a:spcPct val="150000"/>
              </a:lnSpc>
              <a:buFont typeface="System Font Regular"/>
              <a:buChar char="→"/>
            </a:pPr>
            <a:r>
              <a:rPr lang="lt-LT" sz="2400">
                <a:solidFill>
                  <a:schemeClr val="accent6"/>
                </a:solidFill>
              </a:rPr>
              <a:t>Kultūros paveldo apsauga</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customXml/itemProps2.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45DB1E-1BF9-4432-A6C9-56E85BDE0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ppt_v3 _sample</Template>
  <TotalTime>7297</TotalTime>
  <Words>1051</Words>
  <Application>Microsoft Office PowerPoint</Application>
  <PresentationFormat>Widescreen</PresentationFormat>
  <Paragraphs>176</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48</cp:revision>
  <cp:lastPrinted>2020-03-11T16:07:50Z</cp:lastPrinted>
  <dcterms:created xsi:type="dcterms:W3CDTF">2020-03-24T15:57:55Z</dcterms:created>
  <dcterms:modified xsi:type="dcterms:W3CDTF">2025-01-30T16:53:55Z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