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70392" autoAdjust="0"/>
  </p:normalViewPr>
  <p:slideViewPr>
    <p:cSldViewPr snapToGrid="0" snapToObjects="1">
      <p:cViewPr varScale="1">
        <p:scale>
          <a:sx n="79" d="100"/>
          <a:sy n="79" d="100"/>
        </p:scale>
        <p:origin x="189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cs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cs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Evropská unie je projekt, který spočívá v hospodářské a politické spolupráci mezi 27 členskými státy. </a:t>
            </a:r>
            <a:br>
              <a:rPr lang="cs-CZ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Díky tomu, že spolupracují, mají větší sílu a váhu. EU je nadnárodním politickým uskupením, a proto se v ní o některých otázkách rozhoduje společně. Jednotlivé státy jsou pak odpovědné za uplatňování těchto rozhodnutí na národní úrovni.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dobré upozornit, že uvedených 10 témat lze (spolu s dalšími) zařadit do jedné ze tří hlavních priorit:</a:t>
            </a:r>
          </a:p>
          <a:p>
            <a:r>
              <a:rPr lang="cs-CZ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Svobodná a demokratická Evropa: </a:t>
            </a:r>
            <a:r>
              <a:rPr lang="cs-CZ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hodnoty, internet, kariéra, zdraví, nákupy atd.</a:t>
            </a:r>
          </a:p>
          <a:p>
            <a:r>
              <a:rPr lang="cs-CZ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Silná a bezpečná Evropa: </a:t>
            </a:r>
            <a:r>
              <a:rPr lang="cs-CZ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bezpečnost, peníze, nákupy, cestování atd.</a:t>
            </a:r>
          </a:p>
          <a:p>
            <a:r>
              <a:rPr lang="cs-CZ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Prosperující a konkurenceschopná Evropa: </a:t>
            </a:r>
            <a:r>
              <a:rPr lang="cs-CZ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peníze, kariéra, příroda, jídlo atd.</a:t>
            </a:r>
            <a:r>
              <a:rPr lang="cs-CZ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 se od dob svého vzniku postupně vyvíjela: od počáteční spolupráce v oblasti obchodu s uhlím a ocelí a snahy o to, aby v Evropě „již nikdy více“ nevypukla válka, až po dnešní Unii sdílející společné hodnoty.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dirty="0">
                <a:sym typeface="Wingdings" panose="05000000000000000000" pitchFamily="2" charset="2"/>
              </a:rPr>
              <a:t> </a:t>
            </a:r>
            <a:r>
              <a:rPr lang="cs-CZ" sz="1200" b="1" dirty="0"/>
              <a:t>Evropská rada</a:t>
            </a:r>
            <a:r>
              <a:rPr lang="cs-CZ" sz="1200" dirty="0"/>
              <a:t>: prezidenti či premiéři, kteří rozhodují o politické agendě EU.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cs-CZ" sz="1200" b="1" dirty="0"/>
              <a:t>Evropská komise</a:t>
            </a:r>
            <a:r>
              <a:rPr lang="cs-CZ" sz="1200" dirty="0"/>
              <a:t>: nezávislý výkonný orgán EU. Jeden komisař / komisařka za každý členský stát. Předkládá návrhy nové legislativy EU.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cs-CZ" sz="1200" b="1" dirty="0"/>
              <a:t>Evropský parlament: </a:t>
            </a:r>
            <a:r>
              <a:rPr lang="cs-CZ" sz="1200" dirty="0"/>
              <a:t>„hlas lidu“ v EU. Demokratická kontrola legislativního procesu. Sdílí legislativní pravomoc s Radou Evropské unie. </a:t>
            </a:r>
          </a:p>
          <a:p>
            <a:r>
              <a:rPr lang="cs-CZ" sz="1200" b="1" dirty="0">
                <a:sym typeface="Wingdings" panose="05000000000000000000" pitchFamily="2" charset="2"/>
              </a:rPr>
              <a:t></a:t>
            </a:r>
            <a:r>
              <a:rPr lang="cs-CZ" sz="1200" b="1" dirty="0"/>
              <a:t> Rada Evropské unie: </a:t>
            </a:r>
            <a:r>
              <a:rPr lang="cs-CZ" sz="1200" dirty="0"/>
              <a:t>„hlas členských států“ v EU. Jeden ministr / ministryně z každého státu v deseti různých oblastech. Sdílí legislativní pravomoc s Evropským parlamentem.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Evropská rada nejprve stanoví priority a Evropská komise poté předloží návrhy nových právních předpisů. Evropský parlament a Rada Evropské unie o navržené legislativě jednají, pozměňují ji a hlasují o ní. Někdy je potřeba několik kol jednání. V případě, že je daná legislativa přijata, musí Evropská komise zajistit, aby byla dodržována a aby ji členské státy uplatňovaly či ratifikovaly.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cs-CZ" sz="1200" b="0" i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Doplňte příslušná jména a údaje. </a:t>
            </a:r>
            <a:r>
              <a:rPr lang="cs-CZ" sz="1200" b="0" i="1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Nehodící se škrtněte.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cs-CZ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Zdroje, které vám mohou pomoci s přípravou: </a:t>
            </a:r>
            <a:r>
              <a:rPr lang="cs-CZ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https://op.europa.eu/webpub/com/short-guide-eu/cs/</a:t>
            </a:r>
            <a:r>
              <a:rPr lang="cs-CZ" sz="1200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cs-CZ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lang="cs-CZ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Projekty realizované ve vašem regionu, na které byste chtěli upozornit.  </a:t>
            </a:r>
          </a:p>
          <a:p>
            <a:r>
              <a:rPr lang="cs-CZ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Řada témat se samozřejmě řeší na mezinárodní a národní úrovni. Studenti se však mohou sami přesvědčit, že EU působí i v místě, kde žijí. Mnoho regionálních projektů financuje právě EU.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Projekty realizované ve vašem regionu naleznete na stránkách „Co dělá Evropa pro mě“: </a:t>
            </a:r>
            <a:r>
              <a:rPr lang="cs-CZ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https://what-europe-does-for-me.europarl.europa.eu/cs/region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.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>
                <a:sym typeface="Wingdings" panose="05000000000000000000" pitchFamily="2" charset="2"/>
              </a:rPr>
              <a:t></a:t>
            </a:r>
            <a:r>
              <a:rPr lang="cs-CZ"/>
              <a:t> Tato část se odvíjí od novinového článku vybraného během přípravy.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dirty="0"/>
              <a:t>Spolupráce v rámci</a:t>
            </a:r>
            <a:br>
              <a:rPr lang="cs-CZ" dirty="0"/>
            </a:br>
            <a:r>
              <a:rPr lang="cs-CZ" dirty="0"/>
              <a:t>Evropské unie</a:t>
            </a:r>
          </a:p>
          <a:p>
            <a:pPr>
              <a:defRPr/>
            </a:pPr>
            <a:r>
              <a:rPr lang="cs-CZ" dirty="0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cs-CZ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Rada Evropské unie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cs-CZ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Generální sekretariát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Vzdělávací modul „Občanská výchova“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45490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316" y="946506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316" y="2633100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101" y="2628528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101" y="4327340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12101" y="6033829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92209" y="4327340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92209" y="2645407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1155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4400">
                <a:solidFill>
                  <a:srgbClr val="003399"/>
                </a:solidFill>
              </a:rPr>
              <a:t>Jaký vliv má naše země v EU?</a:t>
            </a:r>
          </a:p>
          <a:p>
            <a:pPr>
              <a:lnSpc>
                <a:spcPts val="3000"/>
              </a:lnSpc>
            </a:pPr>
            <a:r>
              <a:rPr lang="cs-CZ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cs-CZ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cs-CZ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cs-CZ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Jídlo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Nákupy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Internet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Příroda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Zdraví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Kariéra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Peníze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Cestování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Hodnoty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cs-CZ" sz="2400" dirty="0"/>
              <a:t>Bezpečnost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Sestavte pořadí vlastních priorit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cs-CZ" sz="1800"/>
              <a:t>Každých pět let začíná nový legislativní cyklus.</a:t>
            </a:r>
            <a:br>
              <a:rPr lang="cs-CZ" sz="1800"/>
            </a:br>
            <a:endParaRPr lang="cs-CZ" sz="1800"/>
          </a:p>
          <a:p>
            <a:r>
              <a:rPr lang="cs-CZ" sz="1800"/>
              <a:t>Evropská rada na summitu EU projedná priority. Všech 27 prezidentů či premiérů se dohodne na tzv. strategické agendě.</a:t>
            </a:r>
            <a:br>
              <a:rPr lang="cs-CZ" sz="1800"/>
            </a:br>
            <a:endParaRPr lang="cs-CZ" sz="1800"/>
          </a:p>
          <a:p>
            <a:r>
              <a:rPr lang="cs-CZ" sz="1800"/>
              <a:t>Ve strategické agendě jsou stanoveny politické směry, o něž se opírá činnost Evropské komise.</a:t>
            </a:r>
            <a:br>
              <a:rPr lang="cs-CZ" sz="1800"/>
            </a:br>
            <a:endParaRPr lang="cs-CZ" sz="1800"/>
          </a:p>
          <a:p>
            <a:r>
              <a:rPr lang="cs-CZ" sz="1800"/>
              <a:t>Každých šest měsíců určí členský stát, který vykonává předsednictví, své vlastní priority s ohledem na naléhavé unijní záležitosti.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Jak jsou stanovovány priority EU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cs-CZ" sz="1600" b="1"/>
              <a:t>Svobodná a demokratická Evropa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prosazování evropských hodnot v rámci EU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naplňování unijních hodnot na globální úrovni</a:t>
            </a:r>
          </a:p>
          <a:p>
            <a:endParaRPr lang="en-US" sz="1600" dirty="0"/>
          </a:p>
          <a:p>
            <a:r>
              <a:rPr lang="cs-CZ" sz="1600" b="1"/>
              <a:t>Silná a bezpečná Evropa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zajištění soudržné vnější činnosti s reálným dopadem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posílení unijní bezpečnosti a obrany a ochrana občanů EU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přípravy na větší a silnější Unii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uplatňování komplexního přístupu k migraci a správě hranic</a:t>
            </a:r>
          </a:p>
          <a:p>
            <a:endParaRPr lang="en-US" sz="1600" dirty="0"/>
          </a:p>
          <a:p>
            <a:r>
              <a:rPr lang="cs-CZ" sz="1600" b="1"/>
              <a:t>Prosperující a konkurenceschopná Evropa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zvýšení konkurenceschopnosti EU</a:t>
            </a:r>
          </a:p>
          <a:p>
            <a:r>
              <a:rPr lang="cs-CZ" sz="1600">
                <a:sym typeface="Wingdings" panose="05000000000000000000" pitchFamily="2" charset="2"/>
              </a:rPr>
              <a:t></a:t>
            </a:r>
            <a:r>
              <a:rPr lang="cs-CZ" sz="1600"/>
              <a:t> zajištění úspěšné ekologické a digitální transformace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cs-CZ" sz="1600"/>
              <a:t>podpora prostředí příznivého pro inovace a podnikání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cs-CZ" sz="1600"/>
              <a:t>společný postup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Priority EU na období 2024–2029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cs-CZ" dirty="0"/>
              <a:t>Spolupráce mezi</a:t>
            </a:r>
            <a:br>
              <a:rPr lang="en-US" dirty="0"/>
            </a:br>
            <a:r>
              <a:rPr lang="cs-CZ" dirty="0"/>
              <a:t>27 zeměmi EU</a:t>
            </a:r>
          </a:p>
          <a:p>
            <a:pPr>
              <a:lnSpc>
                <a:spcPts val="3000"/>
              </a:lnSpc>
            </a:pPr>
            <a:r>
              <a:rPr lang="cs-CZ" dirty="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cs-CZ"/>
              <a:t>Každých šest měsíců vykonává předsednictví jiný členský stát. </a:t>
            </a:r>
          </a:p>
          <a:p>
            <a:r>
              <a:rPr lang="cs-CZ" b="1"/>
              <a:t>[Naše země]</a:t>
            </a:r>
            <a:r>
              <a:rPr lang="cs-CZ"/>
              <a:t> jej naposledy vykonávala v roce </a:t>
            </a:r>
            <a:r>
              <a:rPr lang="cs-CZ" b="1"/>
              <a:t>[rok]</a:t>
            </a:r>
            <a:r>
              <a:rPr lang="cs-CZ"/>
              <a:t>.</a:t>
            </a:r>
          </a:p>
          <a:p>
            <a:r>
              <a:rPr lang="cs-CZ"/>
              <a:t>Příště bude </a:t>
            </a:r>
            <a:r>
              <a:rPr lang="cs-CZ" b="1"/>
              <a:t>[naše země]</a:t>
            </a:r>
            <a:r>
              <a:rPr lang="cs-CZ"/>
              <a:t> opět na řadě v roce </a:t>
            </a:r>
            <a:r>
              <a:rPr lang="cs-CZ" b="1"/>
              <a:t>[rok]</a:t>
            </a:r>
            <a:r>
              <a:rPr lang="cs-CZ"/>
              <a:t>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cs-CZ" sz="3200" b="1">
                <a:solidFill>
                  <a:schemeClr val="tx1"/>
                </a:solidFill>
              </a:rPr>
              <a:t>Rotující předsednictví Evropské unie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cs-CZ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800" dirty="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cs-CZ" sz="1800" dirty="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/>
              <a:t>Podívejte se na následující video: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cs-CZ"/>
              <a:t>Děkujeme za účast!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cs-CZ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Co nového jste se dnes dozvěděli?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223410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4721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latin typeface="Source Sans 3" panose="020B0303030403020204" pitchFamily="34" charset="0"/>
              </a:rPr>
              <a:t>27</a:t>
            </a:r>
            <a:br>
              <a:rPr lang="cs-CZ" sz="2400" dirty="0">
                <a:latin typeface="Source Sans 3" panose="020B0303030403020204" pitchFamily="34" charset="0"/>
              </a:rPr>
            </a:br>
            <a:r>
              <a:rPr lang="cs-CZ" sz="2400" dirty="0">
                <a:latin typeface="Source Sans 3" panose="020B0303030403020204" pitchFamily="34" charset="0"/>
              </a:rPr>
              <a:t>členských států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latin typeface="Source Sans 3" panose="020B0303030403020204" pitchFamily="34" charset="0"/>
              </a:rPr>
              <a:t>446</a:t>
            </a:r>
            <a:br>
              <a:rPr lang="cs-CZ" sz="2400" b="1">
                <a:latin typeface="Source Sans 3" panose="020B0303030403020204" pitchFamily="34" charset="0"/>
              </a:rPr>
            </a:br>
            <a:r>
              <a:rPr lang="cs-CZ" sz="2400">
                <a:latin typeface="Source Sans 3" panose="020B0303030403020204" pitchFamily="34" charset="0"/>
              </a:rPr>
              <a:t>milionů obyvatel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latin typeface="Source Sans 3" panose="020B0303030403020204" pitchFamily="34" charset="0"/>
              </a:rPr>
              <a:t>24</a:t>
            </a:r>
            <a:br>
              <a:rPr lang="cs-CZ" sz="2400" b="1">
                <a:latin typeface="Source Sans 3" panose="020B0303030403020204" pitchFamily="34" charset="0"/>
              </a:rPr>
            </a:br>
            <a:r>
              <a:rPr lang="cs-CZ" sz="2400">
                <a:latin typeface="Source Sans 3" panose="020B0303030403020204" pitchFamily="34" charset="0"/>
              </a:rPr>
              <a:t>úředních </a:t>
            </a:r>
            <a:br>
              <a:rPr lang="cs-CZ" sz="2400">
                <a:latin typeface="Source Sans 3" panose="020B0303030403020204" pitchFamily="34" charset="0"/>
              </a:rPr>
            </a:br>
            <a:r>
              <a:rPr lang="cs-CZ" sz="2400">
                <a:latin typeface="Source Sans 3" panose="020B0303030403020204" pitchFamily="34" charset="0"/>
              </a:rPr>
              <a:t>jazyků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 dirty="0"/>
              <a:t>Řešení přeshraničních problémů</a:t>
            </a:r>
          </a:p>
          <a:p>
            <a:pPr>
              <a:lnSpc>
                <a:spcPts val="3000"/>
              </a:lnSpc>
            </a:pPr>
            <a:r>
              <a:rPr lang="cs-CZ" dirty="0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45E356-3CE4-7D19-9D4B-D2C5A1108636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1F277BB1-54D5-A78F-165A-548F6F47F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07246FE-ED92-5086-416A-C8953568218A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8" name="non EU">
                <a:extLst>
                  <a:ext uri="{FF2B5EF4-FFF2-40B4-BE49-F238E27FC236}">
                    <a16:creationId xmlns:a16="http://schemas.microsoft.com/office/drawing/2014/main" id="{7C40498B-EDDB-A10B-8F41-E14876531C9A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69" name="Freeform 197">
                  <a:extLst>
                    <a:ext uri="{FF2B5EF4-FFF2-40B4-BE49-F238E27FC236}">
                      <a16:creationId xmlns:a16="http://schemas.microsoft.com/office/drawing/2014/main" id="{8B66B860-7A7C-6D58-F379-DC98FB4B451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23">
                  <a:extLst>
                    <a:ext uri="{FF2B5EF4-FFF2-40B4-BE49-F238E27FC236}">
                      <a16:creationId xmlns:a16="http://schemas.microsoft.com/office/drawing/2014/main" id="{294D4364-9DCC-EA76-CC2F-259F171CE0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Freeform 5">
                  <a:extLst>
                    <a:ext uri="{FF2B5EF4-FFF2-40B4-BE49-F238E27FC236}">
                      <a16:creationId xmlns:a16="http://schemas.microsoft.com/office/drawing/2014/main" id="{C3752052-E99F-425C-F725-8156321200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Freeform 84">
                  <a:extLst>
                    <a:ext uri="{FF2B5EF4-FFF2-40B4-BE49-F238E27FC236}">
                      <a16:creationId xmlns:a16="http://schemas.microsoft.com/office/drawing/2014/main" id="{65773854-5A9D-E6AA-8DB2-BCFA134AE3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193">
                  <a:extLst>
                    <a:ext uri="{FF2B5EF4-FFF2-40B4-BE49-F238E27FC236}">
                      <a16:creationId xmlns:a16="http://schemas.microsoft.com/office/drawing/2014/main" id="{E01464B2-5A67-23F0-1E02-D078D2A4B5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21">
                  <a:extLst>
                    <a:ext uri="{FF2B5EF4-FFF2-40B4-BE49-F238E27FC236}">
                      <a16:creationId xmlns:a16="http://schemas.microsoft.com/office/drawing/2014/main" id="{EBBCFCEB-78F2-0A88-C735-FA44F6344E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id="{766C3F99-354C-038E-CFDC-DE824829D0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61">
                  <a:extLst>
                    <a:ext uri="{FF2B5EF4-FFF2-40B4-BE49-F238E27FC236}">
                      <a16:creationId xmlns:a16="http://schemas.microsoft.com/office/drawing/2014/main" id="{F76E6D1B-30CC-E798-6AAF-29B7E2DF2D8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96">
                  <a:extLst>
                    <a:ext uri="{FF2B5EF4-FFF2-40B4-BE49-F238E27FC236}">
                      <a16:creationId xmlns:a16="http://schemas.microsoft.com/office/drawing/2014/main" id="{9BF92F7F-287C-DA07-9439-98B89CB0DA0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109">
                  <a:extLst>
                    <a:ext uri="{FF2B5EF4-FFF2-40B4-BE49-F238E27FC236}">
                      <a16:creationId xmlns:a16="http://schemas.microsoft.com/office/drawing/2014/main" id="{80237237-F5BF-6247-B156-F326D4A40CA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" name="EU">
                <a:extLst>
                  <a:ext uri="{FF2B5EF4-FFF2-40B4-BE49-F238E27FC236}">
                    <a16:creationId xmlns:a16="http://schemas.microsoft.com/office/drawing/2014/main" id="{1BCC2887-5555-2AD4-1B0E-8E158FDA8060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C3359575-4BF0-7E1D-F2C6-8A62E4C922BF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Freeform 47">
                  <a:extLst>
                    <a:ext uri="{FF2B5EF4-FFF2-40B4-BE49-F238E27FC236}">
                      <a16:creationId xmlns:a16="http://schemas.microsoft.com/office/drawing/2014/main" id="{5127A74B-662F-6FA1-A281-EF892D2622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Freeform 88">
                  <a:extLst>
                    <a:ext uri="{FF2B5EF4-FFF2-40B4-BE49-F238E27FC236}">
                      <a16:creationId xmlns:a16="http://schemas.microsoft.com/office/drawing/2014/main" id="{FE1F0D13-8E31-6A7F-DC33-ADEC0D8AD4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Freeform 197">
                  <a:extLst>
                    <a:ext uri="{FF2B5EF4-FFF2-40B4-BE49-F238E27FC236}">
                      <a16:creationId xmlns:a16="http://schemas.microsoft.com/office/drawing/2014/main" id="{4346B93E-F333-5048-BEB1-17BF0229C84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9">
                  <a:extLst>
                    <a:ext uri="{FF2B5EF4-FFF2-40B4-BE49-F238E27FC236}">
                      <a16:creationId xmlns:a16="http://schemas.microsoft.com/office/drawing/2014/main" id="{C4C04CA4-BD4C-12B7-40F7-36F727BB9A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51">
                  <a:extLst>
                    <a:ext uri="{FF2B5EF4-FFF2-40B4-BE49-F238E27FC236}">
                      <a16:creationId xmlns:a16="http://schemas.microsoft.com/office/drawing/2014/main" id="{B4D4EFD0-3E72-784F-51B3-2478614A82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63">
                  <a:extLst>
                    <a:ext uri="{FF2B5EF4-FFF2-40B4-BE49-F238E27FC236}">
                      <a16:creationId xmlns:a16="http://schemas.microsoft.com/office/drawing/2014/main" id="{E008F985-443A-2636-73E7-A7E73389405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144">
                  <a:extLst>
                    <a:ext uri="{FF2B5EF4-FFF2-40B4-BE49-F238E27FC236}">
                      <a16:creationId xmlns:a16="http://schemas.microsoft.com/office/drawing/2014/main" id="{96B0F7D0-767B-8C84-1C10-D6A549B470F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219">
                  <a:extLst>
                    <a:ext uri="{FF2B5EF4-FFF2-40B4-BE49-F238E27FC236}">
                      <a16:creationId xmlns:a16="http://schemas.microsoft.com/office/drawing/2014/main" id="{B357247F-53FC-23F0-A5A5-17FACF145D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29">
                  <a:extLst>
                    <a:ext uri="{FF2B5EF4-FFF2-40B4-BE49-F238E27FC236}">
                      <a16:creationId xmlns:a16="http://schemas.microsoft.com/office/drawing/2014/main" id="{2BAD95C3-D76B-ED42-03E5-52F27FA6EE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31">
                  <a:extLst>
                    <a:ext uri="{FF2B5EF4-FFF2-40B4-BE49-F238E27FC236}">
                      <a16:creationId xmlns:a16="http://schemas.microsoft.com/office/drawing/2014/main" id="{B9212215-231D-08BF-C59D-577624DBAF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41">
                  <a:extLst>
                    <a:ext uri="{FF2B5EF4-FFF2-40B4-BE49-F238E27FC236}">
                      <a16:creationId xmlns:a16="http://schemas.microsoft.com/office/drawing/2014/main" id="{052A7F24-49BE-6A99-E4D6-E900E50D58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8423E01A-75A6-F6D0-1D6D-3436828F3E8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195">
                  <a:extLst>
                    <a:ext uri="{FF2B5EF4-FFF2-40B4-BE49-F238E27FC236}">
                      <a16:creationId xmlns:a16="http://schemas.microsoft.com/office/drawing/2014/main" id="{61D6B2B4-35B1-3AC1-810B-E1C78B497A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221">
                  <a:extLst>
                    <a:ext uri="{FF2B5EF4-FFF2-40B4-BE49-F238E27FC236}">
                      <a16:creationId xmlns:a16="http://schemas.microsoft.com/office/drawing/2014/main" id="{71F70149-9FF3-A5E4-8F9A-7F11C60F0B3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11">
                  <a:extLst>
                    <a:ext uri="{FF2B5EF4-FFF2-40B4-BE49-F238E27FC236}">
                      <a16:creationId xmlns:a16="http://schemas.microsoft.com/office/drawing/2014/main" id="{AFF11D7C-AFFD-49EB-3591-81E41CCC7B9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">
                  <a:extLst>
                    <a:ext uri="{FF2B5EF4-FFF2-40B4-BE49-F238E27FC236}">
                      <a16:creationId xmlns:a16="http://schemas.microsoft.com/office/drawing/2014/main" id="{9939CE05-2F96-5C8A-CDB8-10AAB21E5F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39">
                  <a:extLst>
                    <a:ext uri="{FF2B5EF4-FFF2-40B4-BE49-F238E27FC236}">
                      <a16:creationId xmlns:a16="http://schemas.microsoft.com/office/drawing/2014/main" id="{F427AE36-0944-74F4-CC47-BA776E02F1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45">
                  <a:extLst>
                    <a:ext uri="{FF2B5EF4-FFF2-40B4-BE49-F238E27FC236}">
                      <a16:creationId xmlns:a16="http://schemas.microsoft.com/office/drawing/2014/main" id="{B9C35045-098D-8407-66AE-4006BF1EBE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80">
                  <a:extLst>
                    <a:ext uri="{FF2B5EF4-FFF2-40B4-BE49-F238E27FC236}">
                      <a16:creationId xmlns:a16="http://schemas.microsoft.com/office/drawing/2014/main" id="{44B23E3B-9E3C-7807-5485-FBF266E568B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86">
                  <a:extLst>
                    <a:ext uri="{FF2B5EF4-FFF2-40B4-BE49-F238E27FC236}">
                      <a16:creationId xmlns:a16="http://schemas.microsoft.com/office/drawing/2014/main" id="{F21BEA95-D736-C02B-9C5B-5E7AB60F7D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92">
                  <a:extLst>
                    <a:ext uri="{FF2B5EF4-FFF2-40B4-BE49-F238E27FC236}">
                      <a16:creationId xmlns:a16="http://schemas.microsoft.com/office/drawing/2014/main" id="{3BB973AD-0F21-A002-D375-81364C50DCC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192">
                  <a:extLst>
                    <a:ext uri="{FF2B5EF4-FFF2-40B4-BE49-F238E27FC236}">
                      <a16:creationId xmlns:a16="http://schemas.microsoft.com/office/drawing/2014/main" id="{2241FC57-6FA9-D835-B9CB-4F1EAC741D1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146">
                  <a:extLst>
                    <a:ext uri="{FF2B5EF4-FFF2-40B4-BE49-F238E27FC236}">
                      <a16:creationId xmlns:a16="http://schemas.microsoft.com/office/drawing/2014/main" id="{2A3FF0AF-4082-C4D2-B54B-EB64EF4D587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223">
                  <a:extLst>
                    <a:ext uri="{FF2B5EF4-FFF2-40B4-BE49-F238E27FC236}">
                      <a16:creationId xmlns:a16="http://schemas.microsoft.com/office/drawing/2014/main" id="{CD836986-7AAC-9727-6FCA-1B1F3FC4558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FBE712A0-2047-6113-53ED-8CB385BD671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8A7E50E5-0638-BB54-E4AD-7F79A6636C09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labels">
                <a:extLst>
                  <a:ext uri="{FF2B5EF4-FFF2-40B4-BE49-F238E27FC236}">
                    <a16:creationId xmlns:a16="http://schemas.microsoft.com/office/drawing/2014/main" id="{44C36ABD-CAED-62D9-2433-3DFCFA2A6CFB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BD1BF50-84E1-18F7-2F72-2559C30BAEEF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Finsko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21ABD13-B26D-285C-86AD-1CA39EEB0CD1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Švédsko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9A500E2-1E55-D616-9829-FFC6D011299B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Estonsko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BC6BE88-2A07-4C92-D401-5A337ABBAB30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Lotyšsko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EA4E4B9-A777-E91C-2CF3-6B823BF3E572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Litva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36D91D9-FC4A-2C51-7289-F1868B85D287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Rumunsko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363DB2C-C1BB-A18F-5D1A-D04CA52DD19B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Maďarsko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5C3B6DD-87DB-D198-9B36-B7DE00162DAF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Chorvatsko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9F0E777-44EF-DE52-D9EB-9BEE2B6E959A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Řecko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6E5BC5B-06B1-A42E-6AC1-AEA05C535BF2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Itálie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487DD57-BB85-91EC-3FF9-4C1E32ACF8B1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Slovensko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44015346-BB69-1806-1B9E-7FDC90DC49B2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Česko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99FF32C2-1043-AACD-401D-1AEDE9FD16D0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Polsko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3E4A26A-6C64-7CBD-C2F4-A820C0CBD9DF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Francie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CB95F6DF-05E6-7387-F475-BCD2B072DC97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Španělsko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B0A57DD-FDAE-0C40-1F88-A4040E10C38D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Portugalsko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0792A6B9-E7C4-0AFD-5676-5792413C694A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Irsko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7268346-20D0-1D67-B810-D9FBDDE94EE9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Belgie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78B5DE33-B4AC-2B8D-CE92-63BDC4326DF6}"/>
                    </a:ext>
                  </a:extLst>
                </p:cNvPr>
                <p:cNvSpPr txBox="1"/>
                <p:nvPr/>
              </p:nvSpPr>
              <p:spPr>
                <a:xfrm>
                  <a:off x="6122188" y="4890028"/>
                  <a:ext cx="61277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cs-CZ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Slovinsko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5653FF07-01BE-B080-D81E-81A300AED51B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Bulharsko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96C6E9D-E86D-FEDC-9C11-2C7CAF479AA7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Německo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0D8FE0FF-0AD4-C172-DED4-C3821AF7964A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Rakousko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E4F57A6-7402-8016-7D54-5E251570DD01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Nizozemsko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F79CBF5-81DB-2973-F6DA-451D34EA9AB2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Dánsko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426DBEE2-A8D9-BCE2-AF3F-C1F67D280AC4}"/>
                    </a:ext>
                  </a:extLst>
                </p:cNvPr>
                <p:cNvSpPr txBox="1"/>
                <p:nvPr/>
              </p:nvSpPr>
              <p:spPr>
                <a:xfrm>
                  <a:off x="5600119" y="4359973"/>
                  <a:ext cx="7257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cs-CZ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Lucembursko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0CC570CA-3325-3625-A970-557954804014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cs-CZ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Kypr</a:t>
                  </a:r>
                </a:p>
              </p:txBody>
            </p:sp>
          </p:grp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BB9AD0B-4459-A642-DD8A-81EDF2DFA04A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22AEBBA-9E19-A292-066B-AF47D7E5CC85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cs-CZ" sz="700" dirty="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81" name="Oval 2">
              <a:extLst>
                <a:ext uri="{FF2B5EF4-FFF2-40B4-BE49-F238E27FC236}">
                  <a16:creationId xmlns:a16="http://schemas.microsoft.com/office/drawing/2014/main" id="{C0B2E61D-32B0-E367-AC09-C46AEB635039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cs-CZ"/>
              <a:t>1952–1992</a:t>
            </a:r>
          </a:p>
          <a:p>
            <a:pPr lvl="1"/>
            <a:endParaRPr lang="es-ES" dirty="0"/>
          </a:p>
          <a:p>
            <a:pPr lvl="1" algn="ctr"/>
            <a:r>
              <a:rPr lang="cs-CZ"/>
              <a:t>Připojují se další země</a:t>
            </a:r>
            <a:br>
              <a:rPr lang="cs-CZ"/>
            </a:br>
            <a:r>
              <a:rPr lang="cs-CZ"/>
              <a:t>a přibývají další oblasti spolupráce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cs-CZ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cs-CZ"/>
              <a:t>„Již nikdy více!“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cs-CZ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cs-CZ"/>
              <a:t>Evropské společenství</a:t>
            </a:r>
            <a:br>
              <a:rPr lang="cs-CZ"/>
            </a:br>
            <a:r>
              <a:rPr lang="cs-CZ"/>
              <a:t>uhlí a oceli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Počátky Evropské unie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cs-CZ"/>
              <a:t>Maastrichtská smlouva – </a:t>
            </a:r>
            <a:br>
              <a:rPr lang="cs-CZ"/>
            </a:br>
            <a:r>
              <a:rPr lang="cs-CZ"/>
              <a:t>Evropská unie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/>
              <a:t>1993 </a:t>
            </a:r>
            <a:r>
              <a:rPr lang="cs-CZ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cs-CZ"/>
              <a:t>Prohlubování spolupráce,</a:t>
            </a:r>
            <a:br>
              <a:rPr lang="cs-CZ"/>
            </a:br>
            <a:r>
              <a:rPr lang="cs-CZ"/>
              <a:t>do níž je v současnosti zapojeno již 27 členských států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98E1F2-3B76-EC3B-0F1B-959CADB4B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473" y="1793444"/>
            <a:ext cx="2355555" cy="16355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9C6574-C0B4-09FC-E0EF-C9C33086FA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977" y="2162915"/>
            <a:ext cx="1866091" cy="15768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C4053E-BCDB-476A-9BD0-2CA0D2C3F0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213" y="4207229"/>
            <a:ext cx="2107855" cy="1711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E1C66F-9E2A-1FB6-7B0C-3EE7B3E20B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596" y="4084796"/>
            <a:ext cx="1689320" cy="163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799338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Evropská legislativa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Návrh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Evropská komise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cs-CZ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Politické vedení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Rada</a:t>
            </a:r>
            <a:br>
              <a:rPr lang="cs-CZ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</a:br>
            <a:r>
              <a:rPr lang="cs-CZ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Evropské unie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Evropský parlament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Přijetí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cs-CZ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Evropská rada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cs-CZ" sz="1200" b="0">
                <a:latin typeface="Source Sans 3" panose="020B0303030403020204" pitchFamily="34" charset="0"/>
              </a:rPr>
              <a:t>Projednávají a případně pozměňují navrženou legislativu a hlasují o ní.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[NÁZEV ZEMĚ] v EU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Do Evropské unie jsme vstoupili v roce </a:t>
            </a:r>
            <a:r>
              <a:rPr lang="cs-CZ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[rok].</a:t>
            </a:r>
            <a:b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cs-CZ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 Evropském parlamentu máme </a:t>
            </a:r>
            <a:r>
              <a:rPr lang="cs-CZ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[počet] </a:t>
            </a: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poslanců.</a:t>
            </a:r>
            <a:b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cs-CZ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Naším komisařem / komisařkou je </a:t>
            </a:r>
            <a:r>
              <a:rPr lang="cs-CZ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[jméno]</a:t>
            </a: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 Má na starosti </a:t>
            </a:r>
            <a:r>
              <a:rPr lang="cs-CZ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[příslušná oblast politiky]</a:t>
            </a: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cs-CZ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Naši ministři / ministryně </a:t>
            </a:r>
            <a:r>
              <a:rPr lang="cs-CZ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[jméno a ministerská funkce] </a:t>
            </a: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a </a:t>
            </a:r>
            <a:r>
              <a:rPr lang="cs-CZ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[jméno a ministerská funkce] </a:t>
            </a: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často spolupracují se svými kolegy a kolegyněmi z ostatních států EU. Setkávají se s nimi v Radě Evropské unie. </a:t>
            </a:r>
            <a:b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cs-CZ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</a:t>
            </a:r>
            <a:r>
              <a:rPr lang="cs-CZ" sz="2200" b="1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[Náš premiér / premiérka]</a:t>
            </a: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cs-CZ" sz="2200" b="1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[jméno]</a:t>
            </a:r>
            <a:r>
              <a:rPr lang="cs-CZ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se jako člen / členka Evropské rady účastní summitů EU.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[NÁZEV REGIONU] v EU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cs-CZ" dirty="0"/>
              <a:t>[Obrázek projektu]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6373" y="1493352"/>
            <a:ext cx="4127350" cy="3871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/>
              <a:t>[Popište projekt jednou krátkou větou.]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/>
              <a:t>[Popište projekt jednou krátkou větou.]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7ADB10-67AF-F1B9-3D46-C0B257707AAB}"/>
              </a:ext>
            </a:extLst>
          </p:cNvPr>
          <p:cNvSpPr txBox="1"/>
          <p:nvPr/>
        </p:nvSpPr>
        <p:spPr>
          <a:xfrm>
            <a:off x="7729728" y="3393712"/>
            <a:ext cx="2791968" cy="37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cs-CZ" sz="2000" b="1" dirty="0">
                <a:solidFill>
                  <a:schemeClr val="tx2"/>
                </a:solidFill>
                <a:latin typeface="Source Sans 3 Semibold" panose="020B0303030403020204" pitchFamily="34" charset="0"/>
              </a:rPr>
              <a:t>[Obrázek projektu]</a:t>
            </a:r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Aktuální dění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>
                <a:solidFill>
                  <a:srgbClr val="404A52"/>
                </a:solidFill>
              </a:rPr>
              <a:t>[Snímek obrazovky s vybranou zprávou]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Dříve a nyní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cs-CZ" sz="2400" dirty="0">
                <a:solidFill>
                  <a:schemeClr val="accent6"/>
                </a:solidFill>
              </a:rPr>
              <a:t> Práce a studium v zahraničí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cs-CZ" sz="2400" dirty="0">
                <a:solidFill>
                  <a:schemeClr val="accent6"/>
                </a:solidFill>
              </a:rPr>
              <a:t> Cestování a cestovní ruch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cs-CZ" sz="2400" dirty="0">
                <a:solidFill>
                  <a:schemeClr val="accent6"/>
                </a:solidFill>
              </a:rPr>
              <a:t> Mír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cs-CZ" sz="2400" dirty="0">
                <a:solidFill>
                  <a:schemeClr val="accent6"/>
                </a:solidFill>
              </a:rPr>
              <a:t> Infrastruktura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cs-CZ" sz="2400" dirty="0">
                <a:solidFill>
                  <a:schemeClr val="accent6"/>
                </a:solidFill>
              </a:rPr>
              <a:t> Jednotný trh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cs-CZ" sz="2400" dirty="0">
                <a:solidFill>
                  <a:schemeClr val="accent6"/>
                </a:solidFill>
              </a:rPr>
              <a:t> Ochrana kulturního dědictví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7369</TotalTime>
  <Words>1053</Words>
  <Application>Microsoft Office PowerPoint</Application>
  <PresentationFormat>Widescreen</PresentationFormat>
  <Paragraphs>176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52</cp:revision>
  <cp:lastPrinted>2020-03-11T16:07:50Z</cp:lastPrinted>
  <dcterms:created xsi:type="dcterms:W3CDTF">2020-03-24T15:57:55Z</dcterms:created>
  <dcterms:modified xsi:type="dcterms:W3CDTF">2025-01-30T16:46:54Z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