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0" autoAdjust="0"/>
    <p:restoredTop sz="70392" autoAdjust="0"/>
  </p:normalViewPr>
  <p:slideViewPr>
    <p:cSldViewPr snapToGrid="0" snapToObjects="1">
      <p:cViewPr varScale="1">
        <p:scale>
          <a:sx n="88" d="100"/>
          <a:sy n="88" d="100"/>
        </p:scale>
        <p:origin x="153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mt/index.htm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mt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t-MT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L-Unjoni Ewropea hija proġett konġunt għall-kooperazzjoni ekonomika u politika bejn 27 stat membru. </a:t>
            </a:r>
            <a:br>
              <a:rPr lang="mt-MT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mt-M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Billi jaħdmu flimkien, l-istati membri huma aktar b'saħħithom. L-UE hija attur politiku supranazzjonali, li jfisser li t-teħid ta' deċiżjonijiet dwar ċerti suġġetti jsir flimkien. L-istati membri huma responsabbli għall-implimentazzjoni fil-livell nazzjonali tad-deċiżjonijiet li jittieħdu fil-livell tal-UE.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Irrimarka li l-10 suġġetti (u aktar) kollha jinsabu f'xi waħda mit-tliet prijoritajiet ewlenin:</a:t>
            </a:r>
          </a:p>
          <a:p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Ewropa ħielsa u demokratika: </a:t>
            </a:r>
            <a:r>
              <a:rPr lang="mt-M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Valuri, internet, karriera, saħħa, xiri eċċ.</a:t>
            </a:r>
          </a:p>
          <a:p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Ewropa b'saħħitha u sigura: </a:t>
            </a:r>
            <a:r>
              <a:rPr lang="mt-M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Sigurtà, flus, xiri, vjaġġi eċċ.</a:t>
            </a:r>
          </a:p>
          <a:p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Ewropa għanja u kompetittiva: </a:t>
            </a:r>
            <a:r>
              <a:rPr lang="mt-M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Flus, karriera, ħajja fil-beraħ, ikel eċċ.</a:t>
            </a:r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L-istorja tal-UE mxiet minn kooperazzjoni fil-kummerċ tal-azzar u tal-faħam bl-għan li jiġi żgurat li "qatt ma jerġa' jkun hemm" gwerra fil-kontinent, għall-Unjoni ta' valuri li nafu issa.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t-MT" sz="1200" b="1" dirty="0">
                <a:sym typeface="Wingdings" panose="05000000000000000000" pitchFamily="2" charset="2"/>
              </a:rPr>
              <a:t></a:t>
            </a:r>
            <a:r>
              <a:rPr lang="mt-MT" sz="1200" b="1" dirty="0"/>
              <a:t>Kunsill Ewropew: </a:t>
            </a:r>
            <a:r>
              <a:rPr lang="mt-MT" sz="1200" dirty="0"/>
              <a:t>kapijiet ta' stat jew ta' gvern, li jiddeċiedu dwar l-aġenda politika tal-UE.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mt-MT" sz="1200" b="1" dirty="0"/>
              <a:t>Kummissjoni Ewropea: </a:t>
            </a:r>
            <a:r>
              <a:rPr lang="mt-MT" sz="1200" dirty="0"/>
              <a:t>is-setgħa eżekuttiva indipendenti tal-UE. Kummissarju wieħed għal kull stat membru. Tieħu l-inizjattiva għal leġiżlazzjoni ġdida tal-UE.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mt-MT" sz="1200" b="1" dirty="0"/>
              <a:t>Parlament Ewropew: </a:t>
            </a:r>
            <a:r>
              <a:rPr lang="mt-MT" sz="1200" dirty="0"/>
              <a:t>"il-vuċi tan-nies" fl-UE. Il-kontroll demokratiku tal-proċess </a:t>
            </a:r>
            <a:r>
              <a:rPr lang="mt-MT" sz="1200" dirty="0" err="1"/>
              <a:t>leġiżlattiv</a:t>
            </a:r>
            <a:r>
              <a:rPr lang="mt-MT" sz="1200" dirty="0"/>
              <a:t>. </a:t>
            </a:r>
            <a:r>
              <a:rPr lang="mt-MT" sz="1200" dirty="0" err="1"/>
              <a:t>Jikkondividi</a:t>
            </a:r>
            <a:r>
              <a:rPr lang="mt-MT" sz="1200" dirty="0"/>
              <a:t> s-setgħa </a:t>
            </a:r>
            <a:r>
              <a:rPr lang="mt-MT" sz="1200" dirty="0" err="1"/>
              <a:t>leġiżlattiva</a:t>
            </a:r>
            <a:r>
              <a:rPr lang="mt-MT" sz="1200" dirty="0"/>
              <a:t> </a:t>
            </a:r>
            <a:r>
              <a:rPr lang="mt-MT" sz="1200" dirty="0" err="1"/>
              <a:t>mal-Kunsill</a:t>
            </a:r>
            <a:r>
              <a:rPr lang="mt-MT" sz="1200" dirty="0"/>
              <a:t> </a:t>
            </a:r>
            <a:r>
              <a:rPr lang="mt-MT" sz="1200" dirty="0" err="1"/>
              <a:t>tal-Unjoni</a:t>
            </a:r>
            <a:r>
              <a:rPr lang="mt-MT" sz="1200" dirty="0"/>
              <a:t> Ewropea. </a:t>
            </a:r>
          </a:p>
          <a:p>
            <a:r>
              <a:rPr lang="mt-MT" sz="1200" b="1" dirty="0">
                <a:sym typeface="Wingdings" panose="05000000000000000000" pitchFamily="2" charset="2"/>
              </a:rPr>
              <a:t></a:t>
            </a:r>
            <a:r>
              <a:rPr lang="mt-MT" sz="1200" b="1" dirty="0"/>
              <a:t> Kunsill </a:t>
            </a:r>
            <a:r>
              <a:rPr lang="mt-MT" sz="1200" b="1" dirty="0" err="1"/>
              <a:t>tal-Unjoni</a:t>
            </a:r>
            <a:r>
              <a:rPr lang="mt-MT" sz="1200" b="1" dirty="0"/>
              <a:t> Ewropea: </a:t>
            </a:r>
            <a:r>
              <a:rPr lang="mt-MT" sz="1200" dirty="0"/>
              <a:t>"il-vuċi tal-istati membri" fl-UE. Ministru wieħed minn kull stat dwar għaxar suġġetti differenti. </a:t>
            </a:r>
            <a:r>
              <a:rPr lang="mt-MT" sz="1200" dirty="0" err="1"/>
              <a:t>Jikkondividi</a:t>
            </a:r>
            <a:r>
              <a:rPr lang="mt-MT" sz="1200" dirty="0"/>
              <a:t> s-setgħa </a:t>
            </a:r>
            <a:r>
              <a:rPr lang="mt-MT" sz="1200" dirty="0" err="1"/>
              <a:t>leġiżlattiva</a:t>
            </a:r>
            <a:r>
              <a:rPr lang="mt-MT" sz="1200" dirty="0"/>
              <a:t> </a:t>
            </a:r>
            <a:r>
              <a:rPr lang="mt-MT" sz="1200" dirty="0" err="1"/>
              <a:t>mal-Parlament</a:t>
            </a:r>
            <a:r>
              <a:rPr lang="mt-MT" sz="1200" dirty="0"/>
              <a:t> Ewropew.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sz="1200"/>
              <a:t>Meta l-prijoritajiet jiġu stabbiliti mill-Kunsill Ewropew, il-Kummissjoni Ewropea tressaq leġiżlazzjoni ġdida. Kemm il-Parlament Ewropew kif ukoll il-Kunsill tal-Unjoni Ewropea jiddiskutu, jemendaw u jivvutaw dwar il-leġiżlazzjoni proposta, f'diversi ċikli jekk ikun meħtieġ. Jekk il-leġiżlazzjoni tiġi adottata, il-Kummissjoni Ewropea tkun responsabbli għall-infurzar tagħha u biex tiżgura li l-istati membri jimplimentaw/jirratifikaw il-leġiżlazzjoni fil-livell nazzjonali.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mt-MT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Daħħal l-istatistika u ċ-ċifri kif imħejjija minnek. </a:t>
            </a:r>
            <a:r>
              <a:rPr lang="mt-MT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Ħassar "stat/" jew "/gvern" kif xieraq.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mt-MT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Riżorsa utli għat-tħejjija: </a:t>
            </a:r>
            <a:r>
              <a:rPr lang="mt-MT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https://op.europa.eu/webpub/com/short-guide-eu/mt/index.html</a:t>
            </a:r>
            <a:r>
              <a:rPr lang="mt-MT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t-M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Proġetti fir-reġjun li tixtieq tenfasizza.  </a:t>
            </a:r>
          </a:p>
          <a:p>
            <a:r>
              <a:rPr lang="mt-M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Naturalment, ħafna suġġetti jiġu ttrattati fil-livell internazzjonali u nazzjonali. Iżda kif jistgħu jaraw il-parteċipanti hawnhekk, l-UE tinsab ukoll qrib. L-UE tiffinanzja ħafna proġetti reġjonali.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mt-M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Uża s-sit web "X'qed tagħmel għalija l-Ewropa" biex issib proġetti fir-reġjun tiegħek: </a:t>
            </a:r>
            <a:r>
              <a:rPr lang="mt-M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https://what-europe-does-for-me.europarl.europa.eu/mt/region</a:t>
            </a:r>
            <a:r>
              <a:rPr lang="mt-M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>
                <a:sym typeface="Wingdings" panose="05000000000000000000" pitchFamily="2" charset="2"/>
              </a:rPr>
              <a:t></a:t>
            </a:r>
            <a:r>
              <a:rPr lang="mt-MT"/>
              <a:t> Skont l-artiklu tal-aħbarijiet magħżul matul it-tħejjija.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mt-MT"/>
              <a:t>Naħdmu flimkien fl-Unjoni Ewropea</a:t>
            </a:r>
          </a:p>
          <a:p>
            <a:pPr>
              <a:defRPr/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mt-MT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Kunsill tal-Unjoni Ewropea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mt-MT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Segretarjat Ġenerali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Pakkett edukazzjoni ċivika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901619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81727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81727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mt-MT" sz="4400">
                <a:solidFill>
                  <a:srgbClr val="003399"/>
                </a:solidFill>
              </a:rPr>
              <a:t>L-influwenza ta' pajjiżna fl-UE</a:t>
            </a:r>
          </a:p>
          <a:p>
            <a:pPr>
              <a:lnSpc>
                <a:spcPts val="3000"/>
              </a:lnSpc>
            </a:pPr>
            <a:r>
              <a:rPr lang="mt-MT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mt-M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mt-M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mt-M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L-ikel tiegħek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Ix-xiri tiegħek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L-internet tiegħek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Il-ħajja tiegħek fil-miftuħ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Saħħtek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Il-karriera tiegħek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Flusek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L-ivvjaġġar tiegħek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Valuri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mt-MT" sz="2400"/>
              <a:t>Sigurtà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Klassifikazzjoni tal-prijoritajiet tiegħek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mt-MT" sz="1800"/>
              <a:t>Kull ħames snin jibda ċiklu leġiżlattiv ġdid.</a:t>
            </a:r>
            <a:br>
              <a:rPr lang="mt-MT" sz="1800"/>
            </a:br>
            <a:endParaRPr lang="mt-MT" sz="1800"/>
          </a:p>
          <a:p>
            <a:r>
              <a:rPr lang="mt-MT" sz="1800"/>
              <a:t>Il-Kunsill Ewropew jiltaqa' biex jiddiskuti l-prijoritajiet matul summit tal-UE. Is-27 kap ta' stat jew ta' gvern jaqblu dwar aġenda strateġika.</a:t>
            </a:r>
            <a:br>
              <a:rPr lang="mt-MT" sz="1800"/>
            </a:br>
            <a:endParaRPr lang="mt-MT" sz="1800"/>
          </a:p>
          <a:p>
            <a:r>
              <a:rPr lang="mt-MT" sz="1800"/>
              <a:t>L-aġenda strateġika tistipula linji gwida politiċi għall-ħidma tal-Kummissjoni Ewropea.</a:t>
            </a:r>
            <a:br>
              <a:rPr lang="mt-MT" sz="1800"/>
            </a:br>
            <a:endParaRPr lang="mt-MT" sz="1800"/>
          </a:p>
          <a:p>
            <a:r>
              <a:rPr lang="mt-MT" sz="1800"/>
              <a:t>Kull sitt xhur, l-istat membru li jkollu l-Presidenza jistipula l-prijoritajiet tiegħu stess, determinati minn kwistjonijiet urġenti tal-UE.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Kif jiġu stabbiliti l-prijoritajiet tal-UE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mt-MT" sz="1600" b="1"/>
              <a:t>Ewropa ħielsa u demokratika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nirrispettaw il-valuri Ewropej fl-Unjoni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niddefendu l-valuri tagħna fil-livell dinji</a:t>
            </a:r>
          </a:p>
          <a:p>
            <a:endParaRPr lang="en-US" sz="1600" dirty="0"/>
          </a:p>
          <a:p>
            <a:r>
              <a:rPr lang="mt-MT" sz="1600" b="1"/>
              <a:t>Ewropa b'saħħitha u sigura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niżguraw azzjoni esterna koerenti u influwenti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insaħħu s-sigurtà u d-difiża tagħna u nipproteġu liċ-ċittadini tal-UE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inħejju għal Unjoni akbar u aktar b'saħħitha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nistinkaw għal approċċ komprensiv għall-migrazzjoni u l-ġestjoni tal-fruntieri</a:t>
            </a:r>
          </a:p>
          <a:p>
            <a:endParaRPr lang="en-US" sz="1600" dirty="0"/>
          </a:p>
          <a:p>
            <a:r>
              <a:rPr lang="mt-MT" sz="1600" b="1"/>
              <a:t>Ewropa għanja u kompetittiva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insaħħu l-kompetittività tal-UE</a:t>
            </a:r>
          </a:p>
          <a:p>
            <a:r>
              <a:rPr lang="mt-MT" sz="1600">
                <a:sym typeface="Wingdings" panose="05000000000000000000" pitchFamily="2" charset="2"/>
              </a:rPr>
              <a:t></a:t>
            </a:r>
            <a:r>
              <a:rPr lang="mt-MT" sz="1600"/>
              <a:t> nagħmlu mezz li t-tranżizzjoni ekoloġika u dik diġitali jkunu suċċess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mt-MT" sz="1600"/>
              <a:t>nippromwovu ambjent li jiffavorixxi l-innovazzjoni u n-negozju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mt-MT" sz="1600"/>
              <a:t>navvanzaw flimkien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Prijoritajiet tal-UE 2024-2029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mt-MT"/>
              <a:t>27 pajjiż tal-UE jaħdmu flimkien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mt-MT"/>
              <a:t>Kull sitt xhur, stat membru jkollu l-Presidenza. </a:t>
            </a:r>
          </a:p>
          <a:p>
            <a:r>
              <a:rPr lang="mt-MT"/>
              <a:t>L-aħħar darba li </a:t>
            </a:r>
            <a:r>
              <a:rPr lang="mt-MT" b="1"/>
              <a:t>[pajjiżek] </a:t>
            </a:r>
            <a:r>
              <a:rPr lang="mt-MT"/>
              <a:t>kellu/kellha l-Presidenza kien fi </a:t>
            </a:r>
            <a:r>
              <a:rPr lang="mt-MT" b="1"/>
              <a:t>[sena].</a:t>
            </a:r>
          </a:p>
          <a:p>
            <a:r>
              <a:rPr lang="mt-MT"/>
              <a:t>Id-darba li jmiss li </a:t>
            </a:r>
            <a:r>
              <a:rPr lang="mt-MT" b="1"/>
              <a:t>[pajjiżek] </a:t>
            </a:r>
            <a:r>
              <a:rPr lang="mt-MT">
                <a:latin typeface="Arial" charset="0"/>
                <a:ea typeface="Arial" charset="0"/>
                <a:cs typeface="Arial" charset="0"/>
              </a:rPr>
              <a:t>ser ikollu/ikollha l-Presidenza hija</a:t>
            </a:r>
            <a:r>
              <a:rPr lang="mt-MT"/>
              <a:t> fi</a:t>
            </a:r>
            <a:r>
              <a:rPr lang="mt-MT" b="1"/>
              <a:t>[sena].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mt-MT" sz="3200" b="1">
                <a:solidFill>
                  <a:schemeClr val="tx1"/>
                </a:solidFill>
              </a:rPr>
              <a:t>Il-Presidenza b'rotazzjoni tal-Unjoni Ewropea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mt-MT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mt-MT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mt-MT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/>
              <a:t>Ara l-link ta' hawn taħt: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mt-MT"/>
              <a:t>Grazzi talli ħadtu sehem!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mt-MT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X'tgħallimtu llum?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2400" b="1">
                <a:latin typeface="Source Sans 3" panose="020B0303030403020204" pitchFamily="34" charset="0"/>
              </a:rPr>
              <a:t>27</a:t>
            </a:r>
            <a:br>
              <a:rPr lang="mt-MT" sz="2400">
                <a:latin typeface="Source Sans 3" panose="020B0303030403020204" pitchFamily="34" charset="0"/>
              </a:rPr>
            </a:br>
            <a:r>
              <a:rPr lang="mt-MT" sz="2400">
                <a:latin typeface="Source Sans 3" panose="020B0303030403020204" pitchFamily="34" charset="0"/>
              </a:rPr>
              <a:t>stat membru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3876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2400" b="1">
                <a:latin typeface="Source Sans 3" panose="020B0303030403020204" pitchFamily="34" charset="0"/>
              </a:rPr>
              <a:t>446</a:t>
            </a:r>
            <a:br>
              <a:rPr lang="mt-MT" sz="2400" b="1">
                <a:latin typeface="Source Sans 3" panose="020B0303030403020204" pitchFamily="34" charset="0"/>
              </a:rPr>
            </a:br>
            <a:r>
              <a:rPr lang="mt-MT" sz="2400">
                <a:latin typeface="Source Sans 3" panose="020B0303030403020204" pitchFamily="34" charset="0"/>
              </a:rPr>
              <a:t>miljun ċittadin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2400" b="1">
                <a:latin typeface="Source Sans 3" panose="020B0303030403020204" pitchFamily="34" charset="0"/>
              </a:rPr>
              <a:t>24</a:t>
            </a:r>
            <a:br>
              <a:rPr lang="mt-MT" sz="2400" b="1">
                <a:latin typeface="Source Sans 3" panose="020B0303030403020204" pitchFamily="34" charset="0"/>
              </a:rPr>
            </a:br>
            <a:r>
              <a:rPr lang="mt-MT" sz="2400">
                <a:latin typeface="Source Sans 3" panose="020B0303030403020204" pitchFamily="34" charset="0"/>
              </a:rPr>
              <a:t>lingwa uffiċjali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 err="1"/>
              <a:t>Insibu</a:t>
            </a:r>
            <a:r>
              <a:rPr lang="mt-MT" dirty="0"/>
              <a:t> soluzzjonijiet għal problemi li jaqsmu l-fruntieri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0E6B4B-02BF-DCB6-BC09-357F1CA784F2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3F5FD1-CDF4-4AD7-81BD-AD90E1D18A5E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mt-MT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C44019CA-000E-1A3E-2193-B89DBC2500A6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B3E72C1-B440-6F31-A50B-770172BEF06A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A6691A5-8CF5-3A24-B314-D652FC5A1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BD7D89-6AC7-67B3-1007-0308A7B250E5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B8A59503-9053-3198-626B-E25AF3FB0C87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EF2953AE-5A7E-9BB0-00F5-1F8564E1B5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008CF340-5593-045C-546D-3541F9D1BF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E8C95ED4-D912-33F8-7098-8E9EB37E4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6144482D-F751-CC08-1AE3-269CFACF2E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44F471E7-35DB-6DD6-4634-227316BDAD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1F9B266C-2EC6-BCFB-78D7-3F941EA0CB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7B119CBB-A98E-C680-830C-2EDFBBD9C1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F448D909-B0BB-1AF5-AEF3-49B9DCF285A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654F8E10-48CA-850A-B7A9-B44A9E78E2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FC432D36-C80B-B55F-5681-DD5006E23F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2D0093EE-8B12-52F0-036F-C9EE1BD7E117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5F516E4-5AF9-9D27-D6BA-099CD2309C3C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5109826C-4239-5F3A-12B4-A72B0DCDD7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6C8A8227-404D-F4C5-5740-D918C57FFB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4D8A8D0C-2814-0C46-F141-5C4157C4D60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3CAA70AC-74C1-21CB-04C1-9908223383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B84BE18F-DDD1-EE09-D807-C6273B5249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644F0954-87C3-C155-A9BD-1397CFE7CA8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38A04F20-9AC3-4E9A-330F-16BC58DBFD0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AC10BC0E-F456-F02F-46F8-DD6EB57AC3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CEA49164-2959-4EA3-FB6D-0CA585CA75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CD746A7C-457B-E1F9-E9F2-3DE105D0EB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5DA9FEA4-DB30-BB91-B82A-3074389B9B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126E8C23-9C1C-AB22-D40B-65C236B3D4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457BEDE3-1766-06EE-E889-D504ED9B4A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E373B917-45D3-1BA4-ABEC-DE8AD6C06A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C714C050-55C9-97AF-6B6D-43B36666E3B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277D884C-02FF-E2C8-1DAA-0477373859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0BB68A0C-125A-E51B-1CBB-E9EA822B1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3904EAA4-032B-BC76-C30A-675AD48D7B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7CC5FF1B-E17B-E170-C593-0DFF8AB650F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1D41DCCB-B1C3-0A21-7C7B-C0DA4D72E2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5159929A-F933-7992-13D3-100D5DEAB96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286EB821-0FA4-54A4-86A1-13A7AAF151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5EACF99C-EE2A-72E4-1009-9B9E415151C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BB0B23B0-9AFA-70C2-DBD5-CABFA7CB8DB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F07168B7-22B6-A02A-9474-8D2193DF29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3789A9DB-D940-4E10-4EAA-37C08DF4982C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4978D5F5-E2AC-F06F-6926-D5F1B4F0B528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1942C39-EC02-0A44-A8B4-8900E9C8FA3A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Finlandja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17ABEEC-1A01-6210-C386-375B40197B42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Żvezja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D2A2D3C-0490-481A-B22E-FF47278E4264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Estonja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551A5D8-9BB4-2FA3-FC12-B1634002B590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Latvja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19AA6B6-6A5A-9717-1448-16694B72B475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Litwanja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FDC7BAD-577A-EC18-C17B-7989B09C5777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Rumanija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C0327E7-7D26-0DB7-8437-C89A14553E59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Ungerija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94F09C7-88FD-9EB8-BF8D-7DD2D2504A3F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Kroazja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2A604CC-B4D0-1848-3AD3-1F41654A3692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Greċja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FD084C7-3782-AC56-FFB3-339D2A02D777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Italja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0F92B9D-FC14-1AD6-D812-7FB66C960158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Slovakkja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4E068733-15D5-9524-BD74-5E86E8ED229F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Ċekja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1D53B19-4273-A374-085D-C3CED107375B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Polonja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50B94880-F48F-5359-B2DF-062AF04E36FB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Franza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D7936DB9-3B07-49FD-ED5F-A90FBDEEF7EE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Spanja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381232E-0E84-8BAC-1BA5-2F26F65CA3CE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43F5E63-9D76-E760-7EDC-EE9DACB79706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Irlanda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B79E11B-C2C1-824E-FF97-BFB09F027227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Belġju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527BB48-DA59-4B82-C8B3-028855BC500B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Slovenja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0C682256-34A4-3F86-550B-4968516B8D89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Bulgarija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75CF611-9C21-18AA-2683-1522784FE798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Ġermanja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E436AE5-AF7F-FDF6-2F48-ED6631BAF30E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Awstrija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95FAF53-559B-5748-9209-83A6BBFFB1F3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Netherlands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5CD425D1-9393-F078-8496-020C388A922F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Danimarka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C134AAD-AF0B-30EC-7FC5-C92EC9AF5918}"/>
                    </a:ext>
                  </a:extLst>
                </p:cNvPr>
                <p:cNvSpPr txBox="1"/>
                <p:nvPr/>
              </p:nvSpPr>
              <p:spPr>
                <a:xfrm>
                  <a:off x="5600118" y="4353198"/>
                  <a:ext cx="773361" cy="204574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mt-MT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Lussemburgu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F624845-1734-DA24-3272-FEA65BE3B593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mt-M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Ċipru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mt-MT"/>
              <a:t>1952-1992</a:t>
            </a:r>
          </a:p>
          <a:p>
            <a:pPr lvl="1"/>
            <a:endParaRPr lang="es-ES" dirty="0"/>
          </a:p>
          <a:p>
            <a:pPr lvl="1" algn="ctr"/>
            <a:r>
              <a:rPr lang="mt-MT"/>
              <a:t>Aktar pajjiżi jingħaqdu u jaħdmu flimkien fuq aktar suġġetti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mt-MT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mt-MT"/>
              <a:t>"Qatt aktar!"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mt-MT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mt-MT"/>
              <a:t>Komunità Ewropea tal-Faħam u l-Azzar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L-oriġini tal-Unjoni Ewropea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mt-MT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mt-MT"/>
              <a:t>Trattat ta' Maastricht – Unjoni Ewropea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mt-MT"/>
              <a:t>1993 </a:t>
            </a:r>
            <a:r>
              <a:rPr lang="mt-MT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mt-MT"/>
              <a:t>Naħdmu dejjem aktar flimkien, illum ma' 27 Stat Membru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L-istituzzjonijiet tal-UE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03463A-92B6-AAB0-9379-AB34EA143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41" y="1925988"/>
            <a:ext cx="2551127" cy="16091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A669D8-B6DB-18E6-1DBB-AA0B6D296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42" y="4166244"/>
            <a:ext cx="2551126" cy="20687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45387F-41F0-C198-ADC2-8C801B197C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621" y="4166244"/>
            <a:ext cx="2169216" cy="1659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970634-A398-EFC9-8E48-BB320D8AB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278" y="1886475"/>
            <a:ext cx="2319559" cy="161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Leġiżlazzjoni Ewropea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mt-MT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Proposta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mt-M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Kummissjoni Ewropea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mt-MT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Gwida politika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mt-M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Kunsill tal-Unjoni Ewropea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mt-M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Parlament Ewropew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mt-MT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Adozzjoni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mt-M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Kunsill Ewropew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mt-MT" sz="1200" b="0">
                <a:latin typeface="Source Sans 3" panose="020B0303030403020204" pitchFamily="34" charset="0"/>
              </a:rPr>
              <a:t>It-tnejn jiddiskutu, jemendaw u jivvutaw dwar il-leġiżlazzjoni proposta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[ISEM TAL-PAJJIŻ] fl-UE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Aħna dħalna fl-Unjoni Ewropea fi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[sena]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mt-M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Għandna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[numru]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siġġu/siġġijiet fil-Parlament Ewropew.</a:t>
            </a:r>
            <a:b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mt-M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Il-Kummissarju tagħna fil-Kummissjoni Ewropea hija/huwa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[isem]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responsabbli għal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[qasam ta' politika speċifiku]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mt-M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Il-ministri tagħna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[isem u kariga ministerjali] 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u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[isem u kariga ministerjali] 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jaħdmu ta' spiss flimkien ma' oħrajn fl-UE. Huma jiltaqgħu mal-kollegi tagħhom minn stati membri oħra fil-Kunsill tal-Unjoni Ewropea. </a:t>
            </a:r>
            <a:b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mt-M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[Il-kap ta' stat/ta' gvern] 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tagħna, </a:t>
            </a:r>
            <a:r>
              <a:rPr lang="mt-M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[isem]</a:t>
            </a:r>
            <a:r>
              <a:rPr lang="mt-M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jattendi s-summits tal-UE, bħala membru tal-Kunsill Ewropew.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[ISEM TAR-REĠJUN] fl-UE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mt-MT"/>
              <a:t>[Ritratt tal-iskrin tal-proġett]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9F27B6-46F3-1CD9-8A6B-44CB55CD7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012" y="3310131"/>
            <a:ext cx="2816596" cy="536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/>
              <a:t>[Deskrizzjoni tal-proġett f'sentenza waħda qasira]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t-MT"/>
              <a:t>[Deskrizzjoni tal-proġett f'sentenza waħda qasira]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Ġrajjiet kurrenti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t-MT">
                <a:solidFill>
                  <a:srgbClr val="404A52"/>
                </a:solidFill>
              </a:rPr>
              <a:t>[Ritratt tal-iskrin ta' artiklu tal-aħbarijiet]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Ilbieraħ u llum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Xogħol u studju barra l-pajjiż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Vjaġġar/turiżmu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Paċi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Infrastruttura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Suq uniku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mt-MT" sz="2400">
                <a:solidFill>
                  <a:schemeClr val="accent6"/>
                </a:solidFill>
              </a:rPr>
              <a:t>Protezzjoni tal-wirt kulturali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7249</TotalTime>
  <Words>1003</Words>
  <Application>Microsoft Office PowerPoint</Application>
  <PresentationFormat>Widescreen</PresentationFormat>
  <Paragraphs>175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46</cp:revision>
  <cp:lastPrinted>2020-03-11T16:07:50Z</cp:lastPrinted>
  <dcterms:created xsi:type="dcterms:W3CDTF">2020-03-24T15:57:55Z</dcterms:created>
  <dcterms:modified xsi:type="dcterms:W3CDTF">2025-01-30T16:54:47Z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