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>
                <a:latin typeface="Arial" panose="020B0604020202020204" pitchFamily="34" charset="0"/>
                <a:ea typeface="ＭＳ Ｐゴシック" panose="020B0600070205080204" pitchFamily="34" charset="-128"/>
              </a:rPr>
              <a:t>Belgija, Estija, Vokietija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30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>
                <a:latin typeface="Arial" panose="020B0604020202020204" pitchFamily="34" charset="0"/>
                <a:ea typeface="ＭＳ Ｐゴシック" panose="020B0600070205080204" pitchFamily="34" charset="-128"/>
              </a:rPr>
              <a:t>Austrija, Suomija ir Švedija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Ispanija įstojo į ES 1986 m. sausio 1 d., taigi iki tol ji niekada nepirmininkavo Tarybai.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>
                <a:latin typeface="Arial" panose="020B0604020202020204" pitchFamily="34" charset="0"/>
                <a:ea typeface="ＭＳ Ｐゴシック" panose="020B0600070205080204" pitchFamily="34" charset="-128"/>
              </a:rPr>
              <a:t>Austrija, Suomija ir Švedija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lt-LT" sz="7200" dirty="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lt-L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lt-LT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Europos Sąjungos Taryba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lt-L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Generalinis sekretoriatas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lt-L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Komunikacijos ir informacijos generalinis direktoratas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Versija pažengusiems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Geografija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600"/>
              <a:t>Kiek ES nepriklausančių šalių yra Šengeno erdvės narės?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2000">
                <a:solidFill>
                  <a:srgbClr val="00B050"/>
                </a:solidFill>
                <a:latin typeface="Arial" panose="020B0604020202020204" pitchFamily="34" charset="0"/>
              </a:rPr>
              <a:t>Islandija, Norvegija, Šveicarija ir Lichtenšteinas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sz="4800"/>
              <a:t>Kurios ES šalies sostinė yra labiausiai nutolusi į rytus?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Geografija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t-LT" sz="4800">
                <a:solidFill>
                  <a:srgbClr val="00B050"/>
                </a:solidFill>
              </a:rPr>
              <a:t>Kipro (</a:t>
            </a:r>
            <a:r>
              <a:rPr lang="lt-LT" sz="4000">
                <a:solidFill>
                  <a:srgbClr val="00B050"/>
                </a:solidFill>
              </a:rPr>
              <a:t>Nikosija)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dirty="0"/>
          </a:p>
          <a:p>
            <a:r>
              <a:rPr lang="lt-L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Europos Komisija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3200"/>
              <a:t>Europos Parlamentas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Institucijos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 institucija turi teisę inicijuoti teisės aktus?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Regionų ir miestų Europoje konfederacija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Europos miestų forumas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Europos regionų komitetas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Europos ekonomikos ir socialinių reikalų komitetas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Institucijos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 institucija atstovauja vietos valdžios institucijų interesams?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Užsienio reikalų komitetas yra vienas iš Europos Parlamento komitetų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Europos Parlamento pirmininkas renkamas keturių metų kadencijai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Didžiausia Europos Parlamento frakcija yra Vokietijos frakcija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Europos Parlamentą sudaro 751 nariai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Institucijos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Kuris iš šių teiginių yra teisingas?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sz="4400" dirty="0"/>
              <a:t>Kokias dvigubas pareigas eina asmuo, vadovaujantis Europos išorės veiksmų tarnybai (EIVT)?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Institucijos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286189" y="4363836"/>
            <a:ext cx="9271941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t-LT" sz="2800" dirty="0">
                <a:solidFill>
                  <a:srgbClr val="00B050"/>
                </a:solidFill>
              </a:rPr>
              <a:t>Vyriausiojo įgaliotinio užsienio reikalams ir saugumo politikai ir Europos Komisijos pirmininko pavaduotojo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dirty="0"/>
          </a:p>
          <a:p>
            <a:r>
              <a:rPr lang="lt-L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Vieną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3200"/>
              <a:t>10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ES Taryba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Kiek skirtingų sudėčių turi ES Taryba?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Sužinokite daugiau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lt-LT"/>
              <a:t>Vyksta dešimties sudėčių Tarybos posėdžiai: </a:t>
            </a:r>
          </a:p>
          <a:p>
            <a:pPr lvl="0"/>
            <a:endParaRPr lang="en-US" dirty="0"/>
          </a:p>
          <a:p>
            <a:pPr lvl="0"/>
            <a:r>
              <a:rPr lang="lt-LT"/>
              <a:t>Žemės ūkis ir žuvininkystė</a:t>
            </a:r>
          </a:p>
          <a:p>
            <a:pPr lvl="0"/>
            <a:r>
              <a:rPr lang="lt-LT"/>
              <a:t>Konkurencingumas</a:t>
            </a:r>
          </a:p>
          <a:p>
            <a:pPr lvl="0"/>
            <a:r>
              <a:rPr lang="lt-LT"/>
              <a:t>Ekonomikos ir finansų reikalai</a:t>
            </a:r>
          </a:p>
          <a:p>
            <a:pPr lvl="0"/>
            <a:r>
              <a:rPr lang="lt-LT"/>
              <a:t>Aplinka</a:t>
            </a:r>
          </a:p>
          <a:p>
            <a:pPr lvl="0"/>
            <a:r>
              <a:rPr lang="lt-LT"/>
              <a:t>Užimtumas, socialinė politika, sveikata ir vartotojų reikalai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lt-LT"/>
              <a:t>Švietimas, jaunimas, kultūra ir sportas</a:t>
            </a:r>
          </a:p>
          <a:p>
            <a:pPr lvl="0"/>
            <a:r>
              <a:rPr lang="lt-LT"/>
              <a:t>Užsienio reikalai</a:t>
            </a:r>
          </a:p>
          <a:p>
            <a:pPr lvl="0"/>
            <a:r>
              <a:rPr lang="lt-LT"/>
              <a:t>Bendrieji reikalai</a:t>
            </a:r>
          </a:p>
          <a:p>
            <a:pPr lvl="0"/>
            <a:r>
              <a:rPr lang="lt-LT"/>
              <a:t>Teisingumas ir vidaus reikalai</a:t>
            </a:r>
          </a:p>
          <a:p>
            <a:r>
              <a:rPr lang="lt-LT"/>
              <a:t>Transportas, telekomunikacijos ir energetika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ES Taryba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 i="1"/>
              <a:t>Informacija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Audito Rūmai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Nuolatinių atstovų komitetas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Darbo grupės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Rotacijos tvarka pirmininkaujanti valstybė narė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ES Taryba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Kuris iš toliau nurodytų terminų </a:t>
            </a:r>
            <a:r>
              <a:rPr lang="lt-LT" sz="2800" u="sng"/>
              <a:t>nėra</a:t>
            </a:r>
            <a:r>
              <a:rPr lang="lt-LT" sz="2800"/>
              <a:t> susijęs su Taryba?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Priima ES biudžetą kartu su Europos Parlamentu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Valdo ES lėšas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Priima ES teisės aktus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Koordinuoja valstybių narių politiką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ES Taryba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Kurio iš šių vaidmenų Taryba </a:t>
            </a:r>
            <a:r>
              <a:rPr lang="lt-LT" sz="2800" u="sng"/>
              <a:t>neatlieka</a:t>
            </a:r>
            <a:r>
              <a:rPr lang="lt-LT" sz="28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Sužinokite daugiau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 dirty="0"/>
              <a:t>Naudojimo instrukcijos</a:t>
            </a:r>
            <a:br>
              <a:rPr lang="lt-LT" dirty="0"/>
            </a:br>
            <a:r>
              <a:rPr lang="lt-L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200" b="1" dirty="0">
                <a:latin typeface="Source Sans 3" panose="020B0303030403020204" pitchFamily="34" charset="0"/>
              </a:rPr>
              <a:t>Spustelėkite ant pasirinkto klausimo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400" b="1">
                <a:latin typeface="Source Sans 3" panose="020B0303030403020204" pitchFamily="34" charset="0"/>
              </a:rPr>
              <a:t>Komandai pateikus atsakymą, spustelėkite norėdami pamatyti teisingą atsakymą.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400" b="1">
                <a:latin typeface="Source Sans 3" panose="020B0303030403020204" pitchFamily="34" charset="0"/>
              </a:rPr>
              <a:t>Norėdami grįžti į lentelę, spustelėkite užrašą „Europa Quest“ ir pasirinkite kitą klausimą.</a:t>
            </a:r>
          </a:p>
          <a:p>
            <a:r>
              <a:rPr lang="lt-LT" sz="1400" b="1">
                <a:latin typeface="Source Sans 3" panose="020B0303030403020204" pitchFamily="34" charset="0"/>
              </a:rPr>
              <a:t>Jau panaudotas klausimas bus baltas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lt-L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Taryba nevaldo ES lėšų.</a:t>
            </a:r>
          </a:p>
          <a:p>
            <a:pPr>
              <a:lnSpc>
                <a:spcPct val="150000"/>
              </a:lnSpc>
            </a:pPr>
            <a:r>
              <a:rPr lang="lt-L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Komisija, Taryba ir Parlamentas atlieka vaidmenį nustatant biudžeto dydį ir tai, kaip jis paskirstomas. </a:t>
            </a:r>
          </a:p>
          <a:p>
            <a:pPr>
              <a:lnSpc>
                <a:spcPct val="150000"/>
              </a:lnSpc>
            </a:pPr>
            <a:r>
              <a:rPr lang="lt-L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Tačiau už biudžeto valdymą atsakinga </a:t>
            </a:r>
            <a:r>
              <a:rPr lang="lt-LT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Komisija</a:t>
            </a:r>
            <a:r>
              <a:rPr lang="lt-L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ES Taryba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 i="1"/>
              <a:t>Informacija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sz="4400"/>
              <a:t>Kokia yra pagrindinė balsavimo sistema Taryboje?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 dirty="0"/>
              <a:t>ES Taryba 400</a:t>
            </a:r>
          </a:p>
          <a:p>
            <a:pPr>
              <a:lnSpc>
                <a:spcPts val="3000"/>
              </a:lnSpc>
            </a:pPr>
            <a:r>
              <a:rPr lang="lt-L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686261" y="1530325"/>
            <a:ext cx="7485671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lt-LT" sz="2800" b="1" spc="-30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Daugeliu atvejų naudojamas balsavimas kvalifikuota balsų dauguma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Kad būtų pasiekta kvalifikuota balsų dauguma, turi būti įvykdytos šios sąlygos: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lt-LT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65 %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lt-LT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55 %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šalių</a:t>
              </a:r>
              <a:br>
                <a:rPr lang="lt-LT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lt-LT">
                  <a:solidFill>
                    <a:schemeClr val="tx2"/>
                  </a:solidFill>
                </a:rPr>
                <a:t> </a:t>
              </a:r>
              <a:r>
                <a:rPr lang="lt-LT">
                  <a:solidFill>
                    <a:schemeClr val="tx2"/>
                  </a:solidFill>
                  <a:latin typeface="Source Sans 3 Medium"/>
                </a:rPr>
                <a:t>pritaria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ES gyventojų</a:t>
              </a:r>
              <a:br>
                <a:rPr lang="lt-LT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lt-LT">
                  <a:solidFill>
                    <a:schemeClr val="tx2"/>
                  </a:solidFill>
                  <a:latin typeface="Source Sans 3 Medium"/>
                </a:rPr>
                <a:t>atstovaujama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dirty="0"/>
          </a:p>
          <a:p>
            <a:r>
              <a:rPr lang="lt-L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Tiesa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3200"/>
              <a:t>Netiesa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Europos Vadovų Taryba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Europos Vadovų Tarybos pirmininko kadencija yra vieni metai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lt-LT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 metų, gali būti perrenkamas </a:t>
            </a:r>
          </a:p>
          <a:p>
            <a:pPr algn="l"/>
            <a:r>
              <a:rPr lang="lt-LT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dar vienai kadencijai.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Europos Vadovų Taryba susitinka kartą per mėnesį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Europos Vadovų Taryba nustato bendrą ES politikos kryptį ir prioritetus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Europos Vadovų Taryba nevykdo teisėkūros funkcijų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Europos Vadovų Tarybą sudaro 27 valstybių ar vyriausybių vadovai, Europos Vadovų Tarybos pirmininkas ir Europos Komisijos pirmininkas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Europos Vadovų Taryba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Kuris iš šių teiginių </a:t>
            </a:r>
            <a:r>
              <a:rPr lang="lt-LT" sz="2800" u="sng"/>
              <a:t>nėra</a:t>
            </a:r>
            <a:r>
              <a:rPr lang="lt-LT" sz="2800"/>
              <a:t> teisingas?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Teikia ataskaitas Europos Parlamentui po kiekvieno Europos Vadovų Tarybos susitikimo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Pirmininkauja Europos Vadovų Tarybos posėdžiams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Turi lemiamą balsą, kai nepavyksta pasiekti susitarimo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Atstovauja ES santykiuose su užsieniu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Europos Vadovų Taryba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Kuris iš šių teiginių apie Europos Vadovų Tarybos pirmininką </a:t>
            </a:r>
            <a:r>
              <a:rPr lang="lt-LT" sz="2400" u="sng"/>
              <a:t>nėra</a:t>
            </a:r>
            <a:r>
              <a:rPr lang="lt-LT" sz="2400"/>
              <a:t> teisingas?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sz="4000"/>
              <a:t>Kuo skiriasi Europos Vadovų Taryba ir Europos Taryba?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Europos Vadovų Taryba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t-LT" sz="2800" dirty="0">
                <a:solidFill>
                  <a:srgbClr val="00B050"/>
                </a:solidFill>
              </a:rPr>
              <a:t>Europos Taryba yra atskira tarpvyriausybinė organizacija, turinti 46 narius, įsikūrusi Strasbūre ir sprendžianti žmogaus teisių klausimus.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dirty="0"/>
          </a:p>
          <a:p>
            <a:r>
              <a:rPr lang="lt-L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Tiesa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3200"/>
              <a:t>Netiesa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Piliečiai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Visi bet kurios ES šalies piliečiai automatiškai yra ES piliečiai.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ES piliečiams keliauti ES viduje užtenka jų nacionalinės tapatybės kortelės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Kitoje ES šalyje gyvenantys ES piliečiai turi diplomatinę neliečiamybę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 piliečiai gali keliauti į bet kurią pasaulio šalį be vizos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ES piliečiai turi teisę į nemokamą aukštąjį mokslą kiekvienoje ES šalyje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Piliečiai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Kuris iš šių teiginių yra teisingas?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Kaip ES pilietis, galite dirbti bet kurioje ES šalyje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Kaip ES pilietis, galite gyventi bet kurioje ES šalyje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Kaip ES pilietis, galite balotiruotis nacionaliniuose rinkimuose bet kurioje ES šalyje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Kaip ES pilietis, galite balotiruotis vietos rinkimuose bet kurioje ES šalyje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Piliečiai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Kuris iš šių teiginių </a:t>
            </a:r>
            <a:r>
              <a:rPr lang="lt-LT" sz="2800" u="sng"/>
              <a:t>nėra</a:t>
            </a:r>
            <a:r>
              <a:rPr lang="lt-LT" sz="2800"/>
              <a:t> teisingas?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lt-LT" sz="4000"/>
              <a:t>Kas yra Europos piliečių iniciatyva?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Piliečiai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sz="2400" dirty="0">
                <a:solidFill>
                  <a:srgbClr val="00B050"/>
                </a:solidFill>
                <a:latin typeface="Open Sans" panose="020B0606030504020204" pitchFamily="34" charset="0"/>
              </a:rPr>
              <a:t>Pradėta vykdyti 2012 m.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sz="2400" dirty="0">
                <a:solidFill>
                  <a:srgbClr val="00B050"/>
                </a:solidFill>
                <a:latin typeface="Open Sans" panose="020B0606030504020204" pitchFamily="34" charset="0"/>
              </a:rPr>
              <a:t>ES piliečiai įsitraukia į ES politikos formavimą.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sz="2400" dirty="0">
                <a:solidFill>
                  <a:srgbClr val="00B050"/>
                </a:solidFill>
                <a:latin typeface="Open Sans" panose="020B0606030504020204" pitchFamily="34" charset="0"/>
              </a:rPr>
              <a:t>Inicijuojama bent 7 ES piliečių, gyvenančių septyniose skirtingose ES šalyse.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 sz="2400" dirty="0">
                <a:solidFill>
                  <a:srgbClr val="00B050"/>
                </a:solidFill>
                <a:latin typeface="Open Sans" panose="020B0606030504020204" pitchFamily="34" charset="0"/>
              </a:rPr>
              <a:t>Palaikoma surenkant 1 milijoną parašų.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710524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ISTORIJA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GEOGRAFIJA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INSTITUCIJOS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TARYBA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EUROPOS VADOVŲ TARYBA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PILIEČIAI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t-L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070001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463187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391384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</a:rPr>
                        <a:t>SPRENDIMŲ PRIĖMIMAS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</a:rPr>
                        <a:t>ES ŠALYS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sng" kern="1200">
                          <a:solidFill>
                            <a:schemeClr val="dk1"/>
                          </a:solidFill>
                          <a:effectLst/>
                        </a:rPr>
                        <a:t>PLĖTRA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PIRMININKAUJANTI VALSTYBĖ NARĖ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KALBOS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2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Europos Sąjungos Teisingumo Teismas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/>
              <a:t>Europos ekonomikos ir socialinių reikalų komitetas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Sprendimų priėmimas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Kuris iš toliau nurodytųjų yra ne ES institucija, o patariamasis organas?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Sužinokite daugiau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lt-LT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Europos ekonomikos ir socialinių reikalų komitetas yra ES patariamasis organas, kurį sudaro darbuotojų ir darbdavių organizacijų bei kitų interesų grupių atstovai. </a:t>
            </a:r>
          </a:p>
          <a:p>
            <a:pPr>
              <a:lnSpc>
                <a:spcPct val="150000"/>
              </a:lnSpc>
            </a:pPr>
            <a:r>
              <a:rPr lang="lt-LT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Jis Europos Komisijai, ES Tarybai ir Europos Parlamentui teikia nuomones ES klausimais.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Sprendimų priėmimas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 i="1"/>
              <a:t>Informacija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t-LT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Europos Sąjungos Teisingumo Teismas užtikrina, kad aiškinant ir taikant sutartis būtų laikomasi įstatymų.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Europos Taryba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Europos Sąjungos Taryba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Europos Komisija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Europos Parlamentas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Sprendimų priėmimas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Kuri iš šių institucijų neatlieka vaidmens ES sprendimų priėmimo procese?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60"/>
              </a:lnSpc>
            </a:pPr>
            <a:r>
              <a:rPr lang="lt-L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Sužinokite daugiau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lt-LT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Europos Sąjungos Taryba, Europos Parlamentas ir Europos Komisija atlieka esminius vaidmenis ES sprendimų priėmimo procese, tačiau Europos Taryba nėra susijusi su Europos Sąjunga. </a:t>
            </a:r>
          </a:p>
          <a:p>
            <a:pPr>
              <a:lnSpc>
                <a:spcPct val="150000"/>
              </a:lnSpc>
            </a:pPr>
            <a:r>
              <a:rPr lang="lt-LT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Europos Taryba yra atskira tarpvyriausybinė organizacija, daugiausia dėmesio skirianti žmogaus teisėms. Jai priklauso 46 valstybės narės, įskaitant 27 ES šalis.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Sprendimų priėmimas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 i="1"/>
              <a:t>Informacija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Savo rinkimų apygardos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Savo politinės partijos ar frakcijos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Savo šalies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Europos Sąjungos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Sprendimų priėmimas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Kieno interesams atstovauja Europos Komisijos nariai?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lt-LT" sz="4000" dirty="0"/>
              <a:t>Kas yra Nuolatinių atstovų komitetas?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 dirty="0"/>
              <a:t>Sprendimų priėmimas 400</a:t>
            </a:r>
          </a:p>
          <a:p>
            <a:pPr>
              <a:lnSpc>
                <a:spcPts val="3000"/>
              </a:lnSpc>
            </a:pPr>
            <a:r>
              <a:rPr lang="lt-L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lt-LT">
                <a:solidFill>
                  <a:srgbClr val="00B050"/>
                </a:solidFill>
                <a:latin typeface="Open Sans" panose="020B0606030504020204" pitchFamily="34" charset="0"/>
              </a:rPr>
              <a:t>COREPER – tai valstybių narių vyriausybių nuolatinių atstovų komitetas. Pagrindinės jo užduotys: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>
                <a:solidFill>
                  <a:srgbClr val="00B050"/>
                </a:solidFill>
              </a:rPr>
              <a:t>koordinuoti ir atlikti įvairių sudėčių Tarybos parengiamąjį darbą;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>
                <a:solidFill>
                  <a:srgbClr val="00B050"/>
                </a:solidFill>
              </a:rPr>
              <a:t>užtikrinti ES politikos nuoseklumą;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>
                <a:solidFill>
                  <a:srgbClr val="00B050"/>
                </a:solidFill>
              </a:rPr>
              <a:t>parengti susitarimus ir kompromisus, kurie vėliau pateikiami Tarybai priimti.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lt-L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prekių, paslaugų, asmenų ir kapitalo judėjimo laisvė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lt-LT"/>
              <a:t>prekių, paslaugų, asmenų ir gyvūnų judėjimo laisvė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?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Keturios judėjimo ES laisvės yra šios: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Volfgangas Amadėjus Mocartas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Džuzepė Verdis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Johanas Sebastianas Bachas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Antonijus Vivaldis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?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Kuris italų kompozitorius, geriausiai žinomas už savo darbą „Keturi metų laikai“, yra laikomas vienu didžiausių baroko kompozitorių?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 dirty="0"/>
              <a:t>? 300</a:t>
            </a:r>
          </a:p>
          <a:p>
            <a:pPr>
              <a:lnSpc>
                <a:spcPts val="3000"/>
              </a:lnSpc>
            </a:pPr>
            <a:r>
              <a:rPr lang="lt-LT" dirty="0">
                <a:solidFill>
                  <a:schemeClr val="accent2"/>
                </a:solidFill>
              </a:rPr>
              <a:t>⸺</a:t>
            </a:r>
          </a:p>
          <a:p>
            <a:r>
              <a:rPr lang="lt-LT" sz="2400" dirty="0"/>
              <a:t>Kelių ES šalių vėliavose yra juodos spalvos?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lt-LT" sz="4000"/>
              <a:t>Kas yra subsidiarumo principas?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 dirty="0"/>
              <a:t>? 400</a:t>
            </a:r>
          </a:p>
          <a:p>
            <a:pPr>
              <a:lnSpc>
                <a:spcPts val="3000"/>
              </a:lnSpc>
            </a:pPr>
            <a:r>
              <a:rPr lang="lt-L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b="1" dirty="0">
                <a:solidFill>
                  <a:srgbClr val="00B050"/>
                </a:solidFill>
                <a:latin typeface="Arial" panose="020B0604020202020204" pitchFamily="34" charset="0"/>
              </a:rPr>
              <a:t>Subsidiarumo</a:t>
            </a:r>
            <a:r>
              <a:rPr lang="lt-LT" dirty="0">
                <a:solidFill>
                  <a:srgbClr val="00B050"/>
                </a:solidFill>
                <a:latin typeface="Arial" panose="020B0604020202020204" pitchFamily="34" charset="0"/>
              </a:rPr>
              <a:t> principas apibrėžtas Europos Sąjungos sutarties 5 straipsnio 3 dalyje. Juo siekiama užtikrinti, kad sprendimai būtų priimami tokiu lygmeniu, kuris yra arčiausiai piliečių. Tikrinama siekiant įvertinti, ar veiksmai Sąjungos lygmeniu yra pateisinami atsižvelgiant į nacionaliniu, regionų ar vietos lygmenimis turimas galimybes.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dirty="0"/>
          </a:p>
          <a:p>
            <a:r>
              <a:rPr lang="lt-L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Istorija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Kuriais metais Europos Sąjunga gavo Nobelio taikos premiją?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Raudonosios jūros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/>
              <a:t>Juodosios jūros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ES šalys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Prie kurios jūros yra Bulgarija?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Danijos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Liuksemburgo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Prancūzijos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Kipro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ES šalys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Kurios šalies miesto pavadinimu pavadintas Šengeno susitarimas?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Suomijos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Lietuvos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Estijos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Latvijos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ES šalys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Kurios šalies sostinė </a:t>
            </a:r>
            <a:r>
              <a:rPr lang="lt-LT" sz="2400" u="sng"/>
              <a:t>nėra</a:t>
            </a:r>
            <a:r>
              <a:rPr lang="lt-LT" sz="2400"/>
              <a:t> prie jūros?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sz="4000"/>
              <a:t>Kuri ES šalis yra vienintelė nuolatinė JT Saugumo Tarybos narė?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?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4800">
                <a:solidFill>
                  <a:srgbClr val="00B050"/>
                </a:solidFill>
                <a:latin typeface="Arial" panose="020B0604020202020204" pitchFamily="34" charset="0"/>
              </a:rPr>
              <a:t>Prancūzija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Plėtra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Kiek šalių įstojo į ES XX a. dešimtajame dešimtmetyje?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2000">
                <a:solidFill>
                  <a:srgbClr val="00B050"/>
                </a:solidFill>
                <a:latin typeface="Arial" panose="020B0604020202020204" pitchFamily="34" charset="0"/>
              </a:rPr>
              <a:t>Austrija, Suomija ir Švedija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ES plėtros komitetas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Europos Parlamentas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 Taryba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Europos Komisija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Plėtra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Kuri ES institucija veda derybas dėl narystės, stebi šalių kandidačių pažangą ir teikia ataskaitas kitoms institucijoms?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Veikianti rinkos ekonomika ir gebėjimas konkuruoti bei atsispirti rinkos jėgoms 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Įsipareigojimas dirbti su kitomis valstybėmis narėmis siekiant tobulinti ES teisę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Stabilios institucijos, užtikrinančios demokratiją, teisinę valstybę, žmogaus teises ir mažumų apsaugą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Gebėjimas prisiimti narystės įsipareigojimus ir veiksmingai juos įgyvendinti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Plėtra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Kuris iš šių kriterijų </a:t>
            </a:r>
            <a:r>
              <a:rPr lang="lt-LT" sz="2400" u="sng"/>
              <a:t>nėra</a:t>
            </a:r>
            <a:r>
              <a:rPr lang="lt-LT" sz="2400"/>
              <a:t> taikomas norint įstoti į 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sz="4000"/>
              <a:t>Įvardykite bent šešias šalis kandidates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Plėtra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2400">
                <a:solidFill>
                  <a:srgbClr val="00B050"/>
                </a:solidFill>
              </a:rPr>
              <a:t>Serbija</a:t>
            </a:r>
          </a:p>
          <a:p>
            <a:r>
              <a:rPr lang="lt-LT" sz="2400">
                <a:solidFill>
                  <a:srgbClr val="00B050"/>
                </a:solidFill>
              </a:rPr>
              <a:t>Juodkalnija</a:t>
            </a:r>
          </a:p>
          <a:p>
            <a:r>
              <a:rPr lang="lt-LT" sz="2400">
                <a:solidFill>
                  <a:srgbClr val="00B050"/>
                </a:solidFill>
              </a:rPr>
              <a:t>Turkija</a:t>
            </a:r>
          </a:p>
          <a:p>
            <a:r>
              <a:rPr lang="lt-LT" sz="2400">
                <a:solidFill>
                  <a:srgbClr val="00B050"/>
                </a:solidFill>
              </a:rPr>
              <a:t>Šiaurės Makedonija</a:t>
            </a:r>
          </a:p>
          <a:p>
            <a:r>
              <a:rPr lang="lt-LT" sz="2400">
                <a:solidFill>
                  <a:srgbClr val="00B050"/>
                </a:solidFill>
              </a:rPr>
              <a:t>Albanija</a:t>
            </a:r>
          </a:p>
          <a:p>
            <a:r>
              <a:rPr lang="lt-LT" sz="2400">
                <a:solidFill>
                  <a:srgbClr val="00B050"/>
                </a:solidFill>
              </a:rPr>
              <a:t>Moldova</a:t>
            </a:r>
          </a:p>
          <a:p>
            <a:r>
              <a:rPr lang="lt-LT" sz="2400">
                <a:solidFill>
                  <a:srgbClr val="00B050"/>
                </a:solidFill>
              </a:rPr>
              <a:t>Ukraina</a:t>
            </a:r>
          </a:p>
          <a:p>
            <a:r>
              <a:rPr lang="lt-LT" sz="2400">
                <a:solidFill>
                  <a:srgbClr val="00B050"/>
                </a:solidFill>
              </a:rPr>
              <a:t>Bosnija ir Hercegovina</a:t>
            </a:r>
          </a:p>
          <a:p>
            <a:r>
              <a:rPr lang="lt-LT" sz="2400">
                <a:solidFill>
                  <a:srgbClr val="00B050"/>
                </a:solidFill>
              </a:rPr>
              <a:t>Sakartvelas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po kiekvieno susitikimo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/>
              <a:t>kas šešis mėnesius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Pirmininkaujanti valstybė narė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ES Tarybai pirmininkaujanti valstybė narė rotacijos tvarka keičiasi: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Skiria Europos Komisijos pirmininką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Pirmininkauja įvairių Tarybos sudėčių posėdžiuose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Organizuoja įvairius oficialius susitikimus ir neformalius posėdžius Briuselyje ir rotacijos tvarka pirmininkaujančioje valstybėje narėje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Atstovauja Tarybai palaikant santykius su kitomis ES institucijomis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Pirmininkaujanti valstybė narė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Kurios iš šių užduočių rotacijos tvarka Tarybai pirmininkaujanti valstybė narė </a:t>
            </a:r>
            <a:r>
              <a:rPr lang="lt-LT" sz="2400" u="sng"/>
              <a:t>neatlieka</a:t>
            </a:r>
            <a:r>
              <a:rPr lang="lt-LT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Įsigaliojo Lisabonos sutartis, kuri pakeitė tai, kaip veikia 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Į ES įstojus 10 naujų šalių, valstybių narių skaičius pasiekė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Apyvartoje pasirodė euras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Pirmą kartą europinių rinkimų metu keli kandidatai (</a:t>
            </a:r>
            <a:r>
              <a:rPr lang="lt-LT" i="1"/>
              <a:t>spitzenkandidaten</a:t>
            </a:r>
            <a:r>
              <a:rPr lang="lt-LT"/>
              <a:t>) </a:t>
            </a:r>
            <a:r>
              <a:rPr lang="lt-LT" sz="1800"/>
              <a:t>varžėsi dėl Europos Komisijos pirmininko posto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Istorija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Kokį svarbų etapą ES pasiekė 2002 m.?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Ispanija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Vokietija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Liuksemburgas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Danija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Pirmininkaujanti valstybė narė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1800"/>
              <a:t>Kuri šalis niekada nepirmininkavo Tarybai iki XX a. devintojo dešimtmečio?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ts val="3800"/>
              </a:lnSpc>
            </a:pPr>
            <a:r>
              <a:rPr lang="lt-LT" sz="4000" dirty="0"/>
              <a:t>Rotacijos tvarka pirmininkaujanti valstybė narė pirmininkauja ne visiems Tarybos posėdžiams. Kokios sudėties Tarybos posėdžiams ji </a:t>
            </a:r>
            <a:r>
              <a:rPr lang="lt-LT" sz="4000" u="sng" dirty="0"/>
              <a:t>nepirmininkauja</a:t>
            </a:r>
            <a:r>
              <a:rPr lang="lt-LT" sz="4000" dirty="0"/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Pirmininkaujanti valstybė narė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>
                <a:solidFill>
                  <a:srgbClr val="00B050"/>
                </a:solidFill>
              </a:rPr>
              <a:t>Užsienio reikalų tarybos posėdžiams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Sužinokite daugiau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sz="2800"/>
              <a:t>Užsienio reikalų (FAC) tarybos posėdžiams pirmininkauja Sąjungos vyriausiasis įgaliotinis užsienio reikalams ir saugumo politikai. </a:t>
            </a:r>
          </a:p>
          <a:p>
            <a:endParaRPr lang="en-GB" sz="2800" dirty="0"/>
          </a:p>
          <a:p>
            <a:r>
              <a:rPr lang="lt-LT"/>
              <a:t>Tačiau kai Užsienio reikalų taryboje aptariami prekybos politikos klausimai, jos posėdžiams pirmininkauja rotacijos tvarka ES Tarybai pirmininkaujančios ES valstybės narės atstovas.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Pirmininkaujanti valstybė narė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lt-LT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Informacija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Kalbos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Kiek yra oficialiųjų ES kalbų?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Iš venetų kalbos frazės „s-ciào vostro“, pažodžiui reiškiančios „aš esu tavo vergas“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Iš tradicinio lotyniško vardo Caius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Taip rūke vieni kitiems šūkavo Venecijos gondolininkai, kad išvengtų susidūrimų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Nėra aiškios šio žodžio etimologijos teorijos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Kalbos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Iš kur kilo žodis „ciao“?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/>
              <a:t>Į sveikatą!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Myliu tave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Malonu susipažinti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/>
              <a:t>Tai – ne estiškas žodis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Kalbos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400"/>
              <a:t>Ką estų kalboje reiškia žodis „terviseks“?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sz="2800"/>
              <a:t>Kurios dvi ES šalys nepaprašė, kad viena iš jų oficialiųjų kalbų (vartojamų visoje šalyje) būtų įtraukta tarp oficialiųjų ES kalbų?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Kalbos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>
                <a:solidFill>
                  <a:srgbClr val="00B050"/>
                </a:solidFill>
              </a:rPr>
              <a:t>Liuksemburgas ir Kipras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Istorija 300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000"/>
              <a:t>Kuriais metais pradėjo eiti pareigas pirmasis nuolatinis Europos Vadovų Tarybos pirmininkas?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 sz="4000"/>
              <a:t>1987 m. viena ne Europos šalis pateikė paraišką dėl narystės ES. Kuri šalis tai buvo?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Istorija 400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lt-LT" sz="4800">
                <a:solidFill>
                  <a:srgbClr val="00B050"/>
                </a:solidFill>
              </a:rPr>
              <a:t>Marokas</a:t>
            </a:r>
            <a:r>
              <a:rPr lang="lt-LT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dirty="0"/>
          </a:p>
          <a:p>
            <a:r>
              <a:rPr lang="lt-L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Pirėnai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3200"/>
              <a:t>Apeninai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Geografija 100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800"/>
              <a:t>Kuri kalnų grandinė, nusitiesusi maždaug 430 km, skiria Prancūziją ir Ispaniją?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C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t-LT"/>
              <a:t>A</a:t>
            </a:r>
          </a:p>
          <a:p>
            <a:endParaRPr lang="es-ES" sz="1800" dirty="0"/>
          </a:p>
          <a:p>
            <a:r>
              <a:rPr lang="lt-L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B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t-LT"/>
              <a:t>D</a:t>
            </a:r>
          </a:p>
          <a:p>
            <a:pPr lvl="1"/>
            <a:endParaRPr lang="es-ES" dirty="0"/>
          </a:p>
          <a:p>
            <a:pPr lvl="1"/>
            <a:r>
              <a:rPr lang="lt-LT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Geografija 200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r>
              <a:rPr lang="lt-LT" sz="2500"/>
              <a:t>Kiek ES šalių neturi sausumos sienos su kita ES šalimi?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2000">
                <a:solidFill>
                  <a:srgbClr val="00B050"/>
                </a:solidFill>
                <a:latin typeface="Arial" panose="020B0604020202020204" pitchFamily="34" charset="0"/>
              </a:rPr>
              <a:t>Malta, Kipras ir Airija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7913</TotalTime>
  <Words>2042</Words>
  <Application>Microsoft Office PowerPoint</Application>
  <PresentationFormat>Widescreen</PresentationFormat>
  <Paragraphs>726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92</cp:revision>
  <cp:lastPrinted>2020-03-11T16:07:50Z</cp:lastPrinted>
  <dcterms:created xsi:type="dcterms:W3CDTF">2020-03-24T15:57:55Z</dcterms:created>
  <dcterms:modified xsi:type="dcterms:W3CDTF">2024-11-29T12:06:25Z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2024-06-20T12:55:39Z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4b0d029e-b425-4448-a1b3-ab42f4cd6b2b</vt:lpwstr>
  </property>
  <property fmtid="{D5CDD505-2E9C-101B-9397-08002B2CF9AE}" pid="10" name="MSIP_Label_af60b174-6478-47f9-866e-33f097bb6603_ContentBits">
    <vt:lpwstr>0</vt:lpwstr>
  </property>
</Properties>
</file>