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69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Belgie, Estonsko, Německo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29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Rakousko, Finsko a Švédsko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Španělsko vstoupilo do EU 1. ledna 1986, tudíž do té doby předsednictví vykonávat nemohlo.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>
                <a:latin typeface="Arial" panose="020B0604020202020204" pitchFamily="34" charset="0"/>
                <a:ea typeface="ＭＳ Ｐゴシック" panose="020B0600070205080204" pitchFamily="34" charset="-128"/>
              </a:rPr>
              <a:t>Rakousko, Finsko a Švédsko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cs-CZ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cs-CZ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Rada Evropské unie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cs-CZ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Generální sekretariát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cs-CZ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Generální ředitelství pro komunikaci a informace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Verze pro pokročilé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600"/>
              <a:t>Kolik zemí mimo EU je členem schengenského prostoru?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>
                <a:solidFill>
                  <a:srgbClr val="00B050"/>
                </a:solidFill>
                <a:latin typeface="Arial" panose="020B0604020202020204" pitchFamily="34" charset="0"/>
              </a:rPr>
              <a:t>Island, Norsko, Švýcarsko a Lichtenštejnsko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800"/>
              <a:t>Které z hlavních měst zemí EU se nachází nejvýchodněji?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4800" dirty="0">
                <a:solidFill>
                  <a:srgbClr val="00B050"/>
                </a:solidFill>
              </a:rPr>
              <a:t>Kypr (</a:t>
            </a:r>
            <a:r>
              <a:rPr lang="cs-CZ" sz="4000" dirty="0">
                <a:solidFill>
                  <a:srgbClr val="00B050"/>
                </a:solidFill>
              </a:rPr>
              <a:t>Nikósie)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dirty="0"/>
          </a:p>
          <a:p>
            <a:r>
              <a:rPr lang="cs-CZ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Evropská komise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3200"/>
              <a:t>Evropský parlament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 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Který orgán má právo (legislativního) podnětu?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Konfederace evropských regionů a měst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Fórum evropských měst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Evropský výbor regionů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Evropský hospodářský a sociální výbor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 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Která instituce zastupuje zájmy místních samosprávných celků?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Jedním z výborů Evropského parlamentu je Výbor pro zahraniční věci.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Předseda Evropského parlamentu je volen na čtyři roky.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Největší politickou skupinu v Evropském parlamentu má Německo.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Evropský parlament má 751 poslanců.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 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Které z následujících tvrzení je pravdivé?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</a:t>
            </a:r>
            <a:r>
              <a:rPr lang="cs-CZ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Quest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400"/>
              <a:t>Kdo stojí v čele Evropské služby pro vnější činnost (ESVČ), zároveň „sedí na dvou židlích“ – které to jsou?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Orgány EU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868117" y="4398058"/>
            <a:ext cx="10455766" cy="149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400">
                <a:solidFill>
                  <a:srgbClr val="00B050"/>
                </a:solidFill>
              </a:rPr>
              <a:t>funkce vysokého představitele Unie pro zahraniční věci a bezpečnostní politiku a funkce místopředsedy Evropské komise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C51E444-BD1F-C8B7-8CE7-496E0A0FF61A}"/>
              </a:ext>
            </a:extLst>
          </p:cNvPr>
          <p:cNvSpPr txBox="1">
            <a:spLocks/>
          </p:cNvSpPr>
          <p:nvPr/>
        </p:nvSpPr>
        <p:spPr bwMode="auto">
          <a:xfrm>
            <a:off x="8112591" y="588817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</a:t>
            </a:r>
            <a:r>
              <a:rPr lang="cs-CZ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Quest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4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206312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dirty="0"/>
          </a:p>
          <a:p>
            <a:r>
              <a:rPr lang="cs-CZ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3200"/>
              <a:t>10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Rada 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V kolika složeních zasedá Rada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Další informace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cs-CZ"/>
              <a:t>Rada zasedá v deseti složeních: </a:t>
            </a:r>
          </a:p>
          <a:p>
            <a:pPr lvl="0"/>
            <a:endParaRPr lang="en-US" dirty="0"/>
          </a:p>
          <a:p>
            <a:pPr lvl="0"/>
            <a:r>
              <a:rPr lang="cs-CZ"/>
              <a:t>Rada pro zemědělství a rybolov</a:t>
            </a:r>
          </a:p>
          <a:p>
            <a:pPr lvl="0"/>
            <a:r>
              <a:rPr lang="cs-CZ"/>
              <a:t>Rada pro konkurenceschopnost</a:t>
            </a:r>
          </a:p>
          <a:p>
            <a:pPr lvl="0"/>
            <a:r>
              <a:rPr lang="cs-CZ"/>
              <a:t>Rada pro hospodářské a finanční věci</a:t>
            </a:r>
          </a:p>
          <a:p>
            <a:pPr lvl="0"/>
            <a:r>
              <a:rPr lang="cs-CZ"/>
              <a:t>Rada pro životní prostředí</a:t>
            </a:r>
          </a:p>
          <a:p>
            <a:pPr lvl="0"/>
            <a:r>
              <a:rPr lang="cs-CZ"/>
              <a:t>Rada pro zaměstnanost, sociální politiku, zdraví a ochranu spotřebitele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cs-CZ"/>
              <a:t>Rada pro vzdělávání, mládež, kulturu a sport</a:t>
            </a:r>
          </a:p>
          <a:p>
            <a:pPr lvl="0"/>
            <a:r>
              <a:rPr lang="cs-CZ"/>
              <a:t>Rada pro zahraniční věci</a:t>
            </a:r>
          </a:p>
          <a:p>
            <a:pPr lvl="0"/>
            <a:r>
              <a:rPr lang="cs-CZ"/>
              <a:t>Rada pro obecné záležitosti</a:t>
            </a:r>
          </a:p>
          <a:p>
            <a:pPr lvl="0"/>
            <a:r>
              <a:rPr lang="cs-CZ"/>
              <a:t>Rada pro spravedlnost a vnitřní věci</a:t>
            </a:r>
          </a:p>
          <a:p>
            <a:r>
              <a:rPr lang="cs-CZ"/>
              <a:t>Rada pro dopravu, telekomunikace a energetiku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Rada 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 i="1"/>
              <a:t>Informace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Účetní dvůr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pracovní skupiny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rotující předsednictví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Rada EU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Který z následujících pojmů </a:t>
            </a:r>
            <a:r>
              <a:rPr lang="cs-CZ" sz="2800" u="sng"/>
              <a:t>nesouvisí</a:t>
            </a:r>
            <a:r>
              <a:rPr lang="cs-CZ" sz="2800"/>
              <a:t> s Radou?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přijímání rozpočtu EU (společně s Evropským parlamentem)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správa finančních prostředků EU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přijímání právních předpisů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koordinace politik členských států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Rada 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Která z následujících záležitostí </a:t>
            </a:r>
            <a:r>
              <a:rPr lang="cs-CZ" sz="2800" u="sng"/>
              <a:t>nespadá</a:t>
            </a:r>
            <a:r>
              <a:rPr lang="cs-CZ" sz="2800"/>
              <a:t> do působnosti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325871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Další informace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Návod</a:t>
            </a:r>
            <a:br>
              <a:rPr lang="cs-CZ"/>
            </a:b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>
                <a:latin typeface="Source Sans 3" panose="020B0303030403020204" pitchFamily="34" charset="0"/>
              </a:rPr>
              <a:t>Klikněte na zvolenou otázku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>
                <a:latin typeface="Source Sans 3" panose="020B0303030403020204" pitchFamily="34" charset="0"/>
              </a:rPr>
              <a:t>Až tým odpoví, kliknutím zobrazíte správnou odpověď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>
                <a:latin typeface="Source Sans 3" panose="020B0303030403020204" pitchFamily="34" charset="0"/>
              </a:rPr>
              <a:t>Kliknutím na nápis „Europa Quest“ se vrátíte k tabulce a můžete vybrat další otázku</a:t>
            </a:r>
          </a:p>
          <a:p>
            <a:r>
              <a:rPr lang="cs-CZ" sz="1400" b="1">
                <a:latin typeface="Source Sans 3" panose="020B0303030403020204" pitchFamily="34" charset="0"/>
              </a:rPr>
              <a:t>Číslo zodpovězené otázky se zbarví bíle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Správa finančních prostředků EU není úkolem Rady.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rozhodování o výši rozpočtu a o rozdělení prostředků se podílejí Komise, Rada i Parlament. 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Jeho správou je však pověřena </a:t>
            </a:r>
            <a:r>
              <a:rPr lang="cs-CZ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Komise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Rada 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 i="1"/>
              <a:t>Informace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400"/>
              <a:t>Jaký hlavní systém hlasování se v Radě používá?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Rada EU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cs-CZ" sz="26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Ve většině případů se používá hlasování kvalifikovanou většinou: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Aby bylo dosaženo kvalifikované většiny, musí být splněny tyto podmínky: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cs-CZ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65 %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cs-CZ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55 %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>
                  <a:solidFill>
                    <a:schemeClr val="tx2"/>
                  </a:solidFill>
                  <a:latin typeface="Source Sans 3 Medium"/>
                </a:rPr>
                <a:t>pro návrh hlasuje</a:t>
              </a:r>
              <a:br>
                <a:rPr lang="cs-CZ">
                  <a:solidFill>
                    <a:schemeClr val="tx2"/>
                  </a:solidFill>
                </a:rPr>
              </a:br>
              <a:r>
                <a:rPr lang="cs-CZ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55 % zemí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cs-CZ">
                  <a:solidFill>
                    <a:schemeClr val="tx2"/>
                  </a:solidFill>
                  <a:latin typeface="Source Sans 3 Medium"/>
                </a:rPr>
                <a:t>zastupujících</a:t>
              </a:r>
              <a:br>
                <a:rPr lang="cs-CZ">
                  <a:solidFill>
                    <a:schemeClr val="tx2"/>
                  </a:solidFill>
                </a:rPr>
              </a:br>
              <a:r>
                <a:rPr lang="cs-CZ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65 % obyvatelstva EU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dirty="0"/>
          </a:p>
          <a:p>
            <a:r>
              <a:rPr lang="cs-CZ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Ano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3200"/>
              <a:t>Ne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Evropská rada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Funkční období předsedy Evropské rady trvá jeden rok.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252166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cs-CZ" sz="17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 roku, přičemž celkem může být zvolen dvakrát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Evropská rada zasedá jednou měsíčně.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Evropská rada určuje obecné politické směřování a priority EU.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Evropská rada nevykonává žádné legislativní funkce.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Členy Evropské rady jsou hlavy států nebo předsedové vlád 27 členských států, předseda Evropské rady a předseda Evropské komise.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Evropská rada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Které z následujících tvrzení </a:t>
            </a:r>
            <a:r>
              <a:rPr lang="cs-CZ" sz="2800" u="sng"/>
              <a:t>není</a:t>
            </a:r>
            <a:r>
              <a:rPr lang="cs-CZ" sz="2800"/>
              <a:t> pravdivé?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Po každém zasedání Evropské rady informuje Evropský parlament.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Předsedá zasedáním Evropské rady.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Pokud nelze dosáhnout dohody, má rozhodující hlas.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Zastupuje EU ve vnějších vztazích.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Evropská rada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Které z následujících tvrzení o předsedovi Evropské rady </a:t>
            </a:r>
            <a:r>
              <a:rPr lang="cs-CZ" sz="2400" u="sng"/>
              <a:t>není</a:t>
            </a:r>
            <a:r>
              <a:rPr lang="cs-CZ" sz="2400"/>
              <a:t> pravdivé?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000"/>
              <a:t>Jaký je rozdíl mezi Evropskou radou a Radou Evropy?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Evropská rada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800" dirty="0">
                <a:solidFill>
                  <a:srgbClr val="00B050"/>
                </a:solidFill>
              </a:rPr>
              <a:t>Rada Evropy je nezávislá mezivládní organizace. Má 46 členských států, sídlí ve Štrasburku a zabývá se lidskými právy.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dirty="0"/>
          </a:p>
          <a:p>
            <a:r>
              <a:rPr lang="cs-CZ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Ano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3200"/>
              <a:t>Ne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Občané 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Všichni občané členských zemí EU jsou automaticky i občany EU.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Občanům EU stačí k cestování v rámci EU pouze občanský průkaz.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Občané EU žijící v jiném členském státě mají diplomatickou imunitu.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Občané EU mohou cestovat do jakékoli země světa bez víza.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Občané EU mají ve všech členských státech právo na bezplatné vysokoškolské vzdělání.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Občané EU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Které z následujících tvrzení je pravdivé?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Občané EU mohou pracovat v kterékoli zemi EU.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Občané EU mohou žít v kterékoli zemi EU.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Občané EU mohou kandidovat ve vnitrostátních volbách v kterékoli zemi EU.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Občané EU mohou kandidovat v místních volbách v kterékoli zemi EU.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Občané 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Které z následujících tvrzení </a:t>
            </a:r>
            <a:r>
              <a:rPr lang="cs-CZ" sz="2800" u="sng"/>
              <a:t>není</a:t>
            </a:r>
            <a:r>
              <a:rPr lang="cs-CZ" sz="2800"/>
              <a:t> pravdivé?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cs-CZ" sz="4000" dirty="0"/>
              <a:t>Co je evropská občanská iniciativa?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Občané EU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Je zavedena od roku 2012.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Jde o formu zapojení občanů EU do tvorby politik EU.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Vždy ji musí iniciovat nejméně sedm občanů EU, kteří mají bydliště v sedmi různých členských státech.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2200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Musí získat alespoň 1 milion podpisů.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ZEMĚPIS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ORGÁNY 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RADA 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EVROPSKÁ RADA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OBČANÉ EU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</a:rPr>
                        <a:t>ROZHODOVÁNÍ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</a:rPr>
                        <a:t>ZEMĚ EU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</a:rPr>
                        <a:t>ROZŠIŘOVÁNÍ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</a:rPr>
                        <a:t>PŘEDSEDNICTVÍ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kern="1200">
                          <a:solidFill>
                            <a:schemeClr val="dk1"/>
                          </a:solidFill>
                          <a:effectLst/>
                        </a:rPr>
                        <a:t>JAZYKY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2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Soudní dvůr Evropské unie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Evropský hospodářský a sociální výbor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Rozhodování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Který z následujících subjektů není orgánem EU, nýbrž poradní institucí?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Další informace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Evropský hospodářský a sociální výbor je poradní instituce EU složená ze zástupců organizací zaměstnanců a zaměstnavatelů a z dalších zájmových skupin. </a:t>
            </a:r>
          </a:p>
          <a:p>
            <a:pPr>
              <a:lnSpc>
                <a:spcPct val="150000"/>
              </a:lnSpc>
            </a:pPr>
            <a:r>
              <a:rPr lang="cs-CZ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Vydává stanoviska k záležitostem týkajícím se EU a předkládá je Evropské komisi, Radě EU a Evropskému parlamentu.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Rozhodování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 i="1"/>
              <a:t>Informace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Soudní dvůr Evropské unie zajišťuje dodržování práva při výkladu a provádění smluv.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Rada Evropy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Rada Evropské unie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Evropská komise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Evropský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Rozhodování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 následujících institucí se na rozhodovacím procesu EU nijak nepodílí?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120197" y="6010076"/>
            <a:ext cx="3592479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Další informace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Zatímco Rada Evropské unie, Evropský parlament i Evropská komise hrají v rozhodovacím procesu EU klíčovou roli, Rada Evropy s Evropskou unií nijak nesouvisí. </a:t>
            </a:r>
          </a:p>
          <a:p>
            <a:pPr>
              <a:lnSpc>
                <a:spcPct val="150000"/>
              </a:lnSpc>
            </a:pPr>
            <a:r>
              <a:rPr lang="cs-CZ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Jedná se o nezávislou mezivládní organizaci, která se zabývá především lidskými právy. Sdružuje 46 zemí, včetně všech 27 členských států EU.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Rozhodování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 i="1"/>
              <a:t>Informace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svého volebního obvodu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své politické strany/skupiny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své země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Evropské unie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Rozhodování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Komisaři EU zastupují zájmy: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cs-CZ" sz="4000"/>
              <a:t>Co je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Rozhodování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Coreper je zkratka označující Výbor stálých zástupců vlád členských států. Coreper má za úkol především: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koordinovat a připravovat práci jednotlivých složení Rady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zajišťovat konzistentnost politik EU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00B050"/>
                </a:solidFill>
                <a:latin typeface="+mn-lt"/>
                <a:cs typeface="Calibri" panose="020F0502020204030204" pitchFamily="34" charset="0"/>
              </a:rPr>
              <a:t>usilovat o dosažení dohod a kompromisních řešení, které jsou následně předkládány k přijetí Radě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cs-CZ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volný pohyb zboží, služeb, osob a kapitálu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cs-CZ" dirty="0"/>
              <a:t>volný pohyb zboží, služeb, osob a zvířat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 dirty="0"/>
              <a:t>? za 100</a:t>
            </a:r>
          </a:p>
          <a:p>
            <a:pPr>
              <a:lnSpc>
                <a:spcPts val="3000"/>
              </a:lnSpc>
            </a:pPr>
            <a:r>
              <a:rPr lang="cs-CZ" dirty="0">
                <a:solidFill>
                  <a:schemeClr val="accent2"/>
                </a:solidFill>
              </a:rPr>
              <a:t>⸺</a:t>
            </a:r>
          </a:p>
          <a:p>
            <a:r>
              <a:rPr lang="cs-CZ" sz="2800" dirty="0"/>
              <a:t>Jaké čtyři svobody platí v 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 dirty="0"/>
              <a:t>B</a:t>
            </a:r>
          </a:p>
          <a:p>
            <a:pPr lvl="1"/>
            <a:endParaRPr lang="es-ES" dirty="0"/>
          </a:p>
          <a:p>
            <a:r>
              <a:rPr lang="cs-CZ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 dirty="0"/>
              <a:t>? za 200</a:t>
            </a:r>
          </a:p>
          <a:p>
            <a:pPr>
              <a:lnSpc>
                <a:spcPts val="3000"/>
              </a:lnSpc>
            </a:pPr>
            <a:r>
              <a:rPr lang="cs-CZ" dirty="0">
                <a:solidFill>
                  <a:schemeClr val="accent2"/>
                </a:solidFill>
              </a:rPr>
              <a:t>⸺</a:t>
            </a:r>
          </a:p>
          <a:p>
            <a:r>
              <a:rPr lang="cs-CZ" sz="2200" dirty="0"/>
              <a:t>Který italský skladatel, považovaný za jednoho z nejvýznamnějších skladatelů baroka, je známý především díky svému dílu „Čtvero ročních dob“?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 dirty="0"/>
              <a:t>? za 300</a:t>
            </a:r>
          </a:p>
          <a:p>
            <a:pPr>
              <a:lnSpc>
                <a:spcPts val="3000"/>
              </a:lnSpc>
            </a:pPr>
            <a:r>
              <a:rPr lang="cs-CZ" dirty="0">
                <a:solidFill>
                  <a:schemeClr val="accent2"/>
                </a:solidFill>
              </a:rPr>
              <a:t>⸺</a:t>
            </a:r>
          </a:p>
          <a:p>
            <a:r>
              <a:rPr lang="cs-CZ" sz="2400" dirty="0"/>
              <a:t>Kolik zemí EU má na vlajce černou barvu?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cs-CZ" sz="4000"/>
              <a:t>Co je subsidiarita?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?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solidFill>
                  <a:srgbClr val="00B050"/>
                </a:solidFill>
                <a:latin typeface="Arial" panose="020B0604020202020204" pitchFamily="34" charset="0"/>
              </a:rPr>
              <a:t>Zásada </a:t>
            </a:r>
            <a:r>
              <a:rPr lang="cs-CZ" b="1" dirty="0">
                <a:solidFill>
                  <a:srgbClr val="00B050"/>
                </a:solidFill>
                <a:latin typeface="Arial" panose="020B0604020202020204" pitchFamily="34" charset="0"/>
              </a:rPr>
              <a:t>subsidiarity</a:t>
            </a:r>
            <a:r>
              <a:rPr lang="cs-CZ" dirty="0">
                <a:solidFill>
                  <a:srgbClr val="00B050"/>
                </a:solidFill>
                <a:latin typeface="Arial" panose="020B0604020202020204" pitchFamily="34" charset="0"/>
              </a:rPr>
              <a:t> je vymezena v čl. 5 odst. 3 Smlouvy o Evropské unii. Jejím cílem je zajistit, aby byla rozhodnutí přijímána na úrovni, která je co nejblíže občanům. Vhodnými kontrolami se proto vždy ověřuje, zda jsou opatření na úrovni EU odůvodněná s ohledem na možnosti, jež jsou k dispozici na vnitrostátní, regionální nebo místní úrovni.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dirty="0"/>
          </a:p>
          <a:p>
            <a:r>
              <a:rPr lang="cs-CZ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Ve kterém roce byla Evropské unii udělena Nobelova cena za mír?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Rudé moře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Černé moře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 EU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U kterého moře leží Bulharsko?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Dánsko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Lucembursko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Kypr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 EU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V jaké zemi leží město, po němž je pojmenována Schengenská dohoda?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Finsko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Litva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Estonsko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Lotyšsko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 EU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země </a:t>
            </a:r>
            <a:r>
              <a:rPr lang="cs-CZ" sz="2400" u="sng"/>
              <a:t>nemá</a:t>
            </a:r>
            <a:r>
              <a:rPr lang="cs-CZ" sz="2400"/>
              <a:t> hlavní město na pobřeží?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000"/>
              <a:t>Který členský stát EU je jako jediný stálým členem Rady bezpečnosti OSN?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?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800" dirty="0">
                <a:solidFill>
                  <a:srgbClr val="00B050"/>
                </a:solidFill>
                <a:latin typeface="Arial" panose="020B0604020202020204" pitchFamily="34" charset="0"/>
              </a:rPr>
              <a:t>Francie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Rozšiřování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Kolik zemí vstoupilo do EU v 90. letech 20. století?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>
                <a:solidFill>
                  <a:srgbClr val="00B050"/>
                </a:solidFill>
                <a:latin typeface="Arial" panose="020B0604020202020204" pitchFamily="34" charset="0"/>
              </a:rPr>
              <a:t>Rakousko, Finsko a Švédsko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Výbor EU pro rozšiřování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Evropský parlament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Rada EU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Evropská komise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Rozšiřování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Který orgán EU vede jednání o členství, sleduje pokrok kandidátských zemí a informuje ostatní orgány?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fungující tržní hospodářství spolu se schopností obstát v hospodářské soutěži a vyrovnat se s tržními silami v 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závazek spolupracovat s ostatními členskými státy na zlepšení právních předpisů EU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stabilita institucí zajišťujících demokracii, právní stát, lidská práva a ochranu menšin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schopnost převzít a účinně plnit povinnosti vyplývající z členství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Rozšiřování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 následujících podmínek </a:t>
            </a:r>
            <a:r>
              <a:rPr lang="cs-CZ" sz="2400" u="sng"/>
              <a:t>není</a:t>
            </a:r>
            <a:r>
              <a:rPr lang="cs-CZ" sz="2400"/>
              <a:t> kritériem pro vstup do 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000"/>
              <a:t>Vyjmenujte alespoň šest kandidátských zemí.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Rozšiřování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solidFill>
                  <a:srgbClr val="00B050"/>
                </a:solidFill>
              </a:rPr>
              <a:t>Srbsko</a:t>
            </a:r>
          </a:p>
          <a:p>
            <a:r>
              <a:rPr lang="cs-CZ" sz="2400" dirty="0">
                <a:solidFill>
                  <a:srgbClr val="00B050"/>
                </a:solidFill>
              </a:rPr>
              <a:t>Černá Hora</a:t>
            </a:r>
          </a:p>
          <a:p>
            <a:r>
              <a:rPr lang="cs-CZ" sz="2400" dirty="0">
                <a:solidFill>
                  <a:srgbClr val="00B050"/>
                </a:solidFill>
              </a:rPr>
              <a:t>Turecko</a:t>
            </a:r>
          </a:p>
          <a:p>
            <a:r>
              <a:rPr lang="cs-CZ" sz="2400" dirty="0">
                <a:solidFill>
                  <a:srgbClr val="00B050"/>
                </a:solidFill>
              </a:rPr>
              <a:t>Severní Makedonie</a:t>
            </a:r>
          </a:p>
          <a:p>
            <a:r>
              <a:rPr lang="cs-CZ" sz="2400" dirty="0">
                <a:solidFill>
                  <a:srgbClr val="00B050"/>
                </a:solidFill>
              </a:rPr>
              <a:t>Albánie</a:t>
            </a:r>
          </a:p>
          <a:p>
            <a:r>
              <a:rPr lang="cs-CZ" sz="2400" dirty="0">
                <a:solidFill>
                  <a:srgbClr val="00B050"/>
                </a:solidFill>
              </a:rPr>
              <a:t>Moldavsko</a:t>
            </a:r>
          </a:p>
          <a:p>
            <a:r>
              <a:rPr lang="cs-CZ" sz="2400" dirty="0">
                <a:solidFill>
                  <a:srgbClr val="00B050"/>
                </a:solidFill>
              </a:rPr>
              <a:t>Ukrajina</a:t>
            </a:r>
          </a:p>
          <a:p>
            <a:r>
              <a:rPr lang="cs-CZ" sz="2400" dirty="0">
                <a:solidFill>
                  <a:srgbClr val="00B050"/>
                </a:solidFill>
              </a:rPr>
              <a:t>Bosna a Hercegovina</a:t>
            </a:r>
          </a:p>
          <a:p>
            <a:r>
              <a:rPr lang="cs-CZ" sz="2400" dirty="0">
                <a:solidFill>
                  <a:srgbClr val="00B050"/>
                </a:solidFill>
              </a:rPr>
              <a:t>Gruzie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po každém zasedání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každých šest měsíců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Předsednictví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Jak často se členské státy střídají ve výkonu předsednictví Rady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jmenovat předsedu Evropské komise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předsedat zasedáním jednotlivých složení Rady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organizovat formální a neformální zasedání v Bruselu i v zemi, která vykonává rotující předsednictví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zastupovat Radu ve vztazích s ostatními orgány EU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Předsednictví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Která z následujících činností </a:t>
            </a:r>
            <a:r>
              <a:rPr lang="cs-CZ" sz="2400" u="sng"/>
              <a:t>nepatří</a:t>
            </a:r>
            <a:r>
              <a:rPr lang="cs-CZ" sz="2400"/>
              <a:t> mezi úkoly rotujícího předsednictví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V platnost vstoupila Lisabonská smlouva, která změnila způsob fungování EU.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Do EU vstoupilo 10 nových zemí, čímž se počet členských států zvýšil na 25.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Do oběhu bylo uvedeno euro.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V evropských volbách se o post předsedy Evropské komise vůbec poprvé ucházelo několik vedoucích kandidátů (tzv. </a:t>
            </a:r>
            <a:r>
              <a:rPr lang="cs-CZ" i="1"/>
              <a:t>„Spitzenkandidaten“</a:t>
            </a:r>
            <a:r>
              <a:rPr lang="cs-CZ"/>
              <a:t>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 jaké významné události v historii EU došlo v roce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Španělsko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Německo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Lucembursko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Dánsko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Předsednictví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1800"/>
              <a:t>Která země nikdy nepředsedala Radě před rokem 1980?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000"/>
              <a:t>Kterému složení Rady </a:t>
            </a:r>
            <a:r>
              <a:rPr lang="cs-CZ" sz="4000" u="sng"/>
              <a:t>nepředsedá</a:t>
            </a:r>
            <a:r>
              <a:rPr lang="cs-CZ" sz="4000"/>
              <a:t> země, která vykonává rotující předsednictví?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Předsednictví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solidFill>
                  <a:srgbClr val="00B050"/>
                </a:solidFill>
              </a:rPr>
              <a:t>Rada pro zahraniční věci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Další informace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2800"/>
              <a:t>Zasedáním Rady pro zahraniční věci předsedá vysoký představitel Unie pro zahraniční věci a bezpečnostní politiku. </a:t>
            </a:r>
          </a:p>
          <a:p>
            <a:endParaRPr lang="en-GB" sz="2800" dirty="0"/>
          </a:p>
          <a:p>
            <a:r>
              <a:rPr lang="cs-CZ"/>
              <a:t>Pokud však Rada pro zahraniční věci jedná o otázkách obchodní politiky, jejímu zasedání předsedá zástupce členského státu, který vykonává rotující předsednictví Rady EU.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Předsednictví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cs-CZ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Jazyky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Kolik má EU úředních jazyků?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Z benátské fráze </a:t>
            </a:r>
            <a:r>
              <a:rPr lang="cs-CZ" i="1"/>
              <a:t>s-ciào vostro</a:t>
            </a:r>
            <a:r>
              <a:rPr lang="cs-CZ"/>
              <a:t>, což doslova znamená „jsem váš otrok“.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Z tradičního latinského jména Caius.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Takto na sebe v mlze pokřikovali benátští gondoliéři, aby se vyhnuli srážkám.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Původ tohoto slova není přesně znám.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Jazyky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Jak vznikl pozdrav </a:t>
            </a:r>
            <a:r>
              <a:rPr lang="cs-CZ" sz="2400" i="1"/>
              <a:t>ciao</a:t>
            </a:r>
            <a:r>
              <a:rPr lang="cs-CZ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/>
              <a:t>Na zdraví!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Miluji tě.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Rád vás poznávám.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/>
              <a:t>Není to estonské slovo.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Jazyky za 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400"/>
              <a:t>Co znamená estonské slovo </a:t>
            </a:r>
            <a:r>
              <a:rPr lang="cs-CZ" sz="2400" i="1"/>
              <a:t>terviseks</a:t>
            </a:r>
            <a:r>
              <a:rPr lang="cs-CZ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2800"/>
              <a:t>Které dva členské státy nepožadovaly, aby se jeden z jejich celostátních úředních jazyků stal úředním jazykem EU?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Jazyky za 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dirty="0">
                <a:solidFill>
                  <a:srgbClr val="00B050"/>
                </a:solidFill>
              </a:rPr>
              <a:t>Lucembursko a Kypr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 300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000"/>
              <a:t>Kdy se ujal funkce první stálý předseda Evropské rady?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 sz="4000"/>
              <a:t>V roce 1987 požádala o členství v EU jedna mimoevropská země. Která?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Historie za 400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4800" dirty="0">
                <a:solidFill>
                  <a:srgbClr val="00B050"/>
                </a:solidFill>
              </a:rPr>
              <a:t>Maroko</a:t>
            </a:r>
            <a:r>
              <a:rPr lang="cs-CZ" sz="4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dirty="0"/>
          </a:p>
          <a:p>
            <a:r>
              <a:rPr lang="cs-CZ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Pyreneje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3200"/>
              <a:t>Apeniny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100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800"/>
              <a:t>Které pohoří o délce přibližně 430 km odděluje Francii a Španělsko?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C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cs-CZ"/>
              <a:t>A</a:t>
            </a:r>
          </a:p>
          <a:p>
            <a:endParaRPr lang="es-ES" sz="1800" dirty="0"/>
          </a:p>
          <a:p>
            <a:r>
              <a:rPr lang="cs-CZ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B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cs-CZ"/>
              <a:t>D</a:t>
            </a:r>
          </a:p>
          <a:p>
            <a:pPr lvl="1"/>
            <a:endParaRPr lang="es-ES" dirty="0"/>
          </a:p>
          <a:p>
            <a:pPr lvl="1"/>
            <a:r>
              <a:rPr lang="cs-CZ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cs-CZ"/>
              <a:t>Zeměpis za 200</a:t>
            </a:r>
          </a:p>
          <a:p>
            <a:pPr>
              <a:lnSpc>
                <a:spcPts val="3000"/>
              </a:lnSpc>
            </a:pPr>
            <a:r>
              <a:rPr lang="cs-CZ">
                <a:solidFill>
                  <a:schemeClr val="accent2"/>
                </a:solidFill>
              </a:rPr>
              <a:t>⸺</a:t>
            </a:r>
          </a:p>
          <a:p>
            <a:r>
              <a:rPr lang="cs-CZ" sz="2500"/>
              <a:t>Kolik zemí EU nesdílí pozemní hranici s žádným jiným členským státem?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>
                <a:solidFill>
                  <a:srgbClr val="00B050"/>
                </a:solidFill>
                <a:latin typeface="Arial" panose="020B0604020202020204" pitchFamily="34" charset="0"/>
              </a:rPr>
              <a:t>Malta, Kypr a Irsko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7973</TotalTime>
  <Words>2195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101</cp:revision>
  <cp:lastPrinted>2020-03-11T16:07:50Z</cp:lastPrinted>
  <dcterms:created xsi:type="dcterms:W3CDTF">2020-03-24T15:57:55Z</dcterms:created>
  <dcterms:modified xsi:type="dcterms:W3CDTF">2024-11-29T11:53:16Z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2024-06-20T12:54:31Z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3eb6e298-3e47-493d-9351-5ce612762efc</vt:lpwstr>
  </property>
  <property fmtid="{D5CDD505-2E9C-101B-9397-08002B2CF9AE}" pid="10" name="MSIP_Label_af60b174-6478-47f9-866e-33f097bb6603_ContentBits">
    <vt:lpwstr>0</vt:lpwstr>
  </property>
</Properties>
</file>